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80" r:id="rId2"/>
    <p:sldId id="381" r:id="rId3"/>
    <p:sldId id="376" r:id="rId4"/>
    <p:sldId id="377" r:id="rId5"/>
    <p:sldId id="351" r:id="rId6"/>
    <p:sldId id="352" r:id="rId7"/>
    <p:sldId id="373" r:id="rId8"/>
    <p:sldId id="369" r:id="rId9"/>
    <p:sldId id="374" r:id="rId10"/>
    <p:sldId id="368" r:id="rId11"/>
    <p:sldId id="375" r:id="rId12"/>
    <p:sldId id="372" r:id="rId13"/>
  </p:sldIdLst>
  <p:sldSz cx="9144000" cy="6858000" type="screen4x3"/>
  <p:notesSz cx="6884988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02" autoAdjust="0"/>
    <p:restoredTop sz="94660"/>
  </p:normalViewPr>
  <p:slideViewPr>
    <p:cSldViewPr snapToGrid="0">
      <p:cViewPr varScale="1">
        <p:scale>
          <a:sx n="88" d="100"/>
          <a:sy n="88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3494" cy="502676"/>
          </a:xfrm>
          <a:prstGeom prst="rect">
            <a:avLst/>
          </a:prstGeom>
        </p:spPr>
        <p:txBody>
          <a:bodyPr vert="horz" lIns="92712" tIns="46356" rIns="92712" bIns="463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99902" y="0"/>
            <a:ext cx="2983494" cy="502676"/>
          </a:xfrm>
          <a:prstGeom prst="rect">
            <a:avLst/>
          </a:prstGeom>
        </p:spPr>
        <p:txBody>
          <a:bodyPr vert="horz" lIns="92712" tIns="46356" rIns="92712" bIns="46356" rtlCol="0"/>
          <a:lstStyle>
            <a:lvl1pPr algn="r">
              <a:defRPr sz="1200"/>
            </a:lvl1pPr>
          </a:lstStyle>
          <a:p>
            <a:fld id="{6281F3C1-864A-47F3-A0A0-91CDD3DF3716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06912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12" tIns="46356" rIns="92712" bIns="463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500" y="4821507"/>
            <a:ext cx="5507990" cy="3944868"/>
          </a:xfrm>
          <a:prstGeom prst="rect">
            <a:avLst/>
          </a:prstGeom>
        </p:spPr>
        <p:txBody>
          <a:bodyPr vert="horz" lIns="92712" tIns="46356" rIns="92712" bIns="463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40"/>
            <a:ext cx="2983494" cy="502675"/>
          </a:xfrm>
          <a:prstGeom prst="rect">
            <a:avLst/>
          </a:prstGeom>
        </p:spPr>
        <p:txBody>
          <a:bodyPr vert="horz" lIns="92712" tIns="46356" rIns="92712" bIns="463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99902" y="9516040"/>
            <a:ext cx="2983494" cy="502675"/>
          </a:xfrm>
          <a:prstGeom prst="rect">
            <a:avLst/>
          </a:prstGeom>
        </p:spPr>
        <p:txBody>
          <a:bodyPr vert="horz" lIns="92712" tIns="46356" rIns="92712" bIns="46356" rtlCol="0" anchor="b"/>
          <a:lstStyle>
            <a:lvl1pPr algn="r">
              <a:defRPr sz="1200"/>
            </a:lvl1pPr>
          </a:lstStyle>
          <a:p>
            <a:fld id="{89AAB881-E97A-40FF-B25F-8D8542660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727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379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474" indent="-285568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2266" indent="-228454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599174" indent="-228454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6082" indent="-228454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2988" indent="-2284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69897" indent="-2284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6803" indent="-2284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3709" indent="-22845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fld id="{CFD68D09-1CA4-4B09-9FAA-B6D74D19F394}" type="slidenum">
              <a:rPr lang="ja-JP" altLang="en-US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366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809497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F72EFA0-D344-4807-8DE0-46C2FFE4A07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8654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F72EFA0-D344-4807-8DE0-46C2FFE4A07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9419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D473436-708F-461E-97C0-C196046920EE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9328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D473436-708F-461E-97C0-C196046920EE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562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06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53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9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F15DB6BE-B80F-42B3-8969-F0055D14FE30}"/>
              </a:ext>
            </a:extLst>
          </p:cNvPr>
          <p:cNvSpPr/>
          <p:nvPr userDrawn="1"/>
        </p:nvSpPr>
        <p:spPr>
          <a:xfrm>
            <a:off x="0" y="638175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89A3432A-7779-46C1-8B99-30C397D45C7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75700" y="6605588"/>
            <a:ext cx="463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A22B496-4C4A-40A5-90A8-ADFD46C759A0}" type="slidenum">
              <a:rPr lang="ja-JP" altLang="en-US" sz="1200"/>
              <a:pPr eaLnBrk="1" hangingPunct="1"/>
              <a:t>‹#›</a:t>
            </a:fld>
            <a:endParaRPr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3999749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638690"/>
            <a:ext cx="9108000" cy="3600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8712460" y="6489340"/>
            <a:ext cx="431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155A72-822D-4258-873D-8E96B8017336}" type="slidenum">
              <a:rPr kumimoji="1" lang="ja-JP" altLang="en-US" sz="1200" smtClean="0"/>
              <a:pPr/>
              <a:t>‹#›</a:t>
            </a:fld>
            <a:endParaRPr kumimoji="1" lang="ja-JP" altLang="en-US" sz="120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0" y="6579350"/>
            <a:ext cx="1871700" cy="27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東京ＩＴ経営センター</a:t>
            </a:r>
          </a:p>
        </p:txBody>
      </p:sp>
    </p:spTree>
    <p:extLst>
      <p:ext uri="{BB962C8B-B14F-4D97-AF65-F5344CB8AC3E}">
        <p14:creationId xmlns:p14="http://schemas.microsoft.com/office/powerpoint/2010/main" val="1184618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638690"/>
            <a:ext cx="9108000" cy="3600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8712460" y="6489340"/>
            <a:ext cx="431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155A72-822D-4258-873D-8E96B8017336}" type="slidenum">
              <a:rPr kumimoji="1" lang="ja-JP" altLang="en-US" sz="1200" smtClean="0"/>
              <a:pPr/>
              <a:t>‹#›</a:t>
            </a:fld>
            <a:endParaRPr kumimoji="1" lang="ja-JP" altLang="en-US" sz="120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0" y="6579350"/>
            <a:ext cx="1871700" cy="27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東京ＩＴ経営センター</a:t>
            </a:r>
          </a:p>
        </p:txBody>
      </p:sp>
    </p:spTree>
    <p:extLst>
      <p:ext uri="{BB962C8B-B14F-4D97-AF65-F5344CB8AC3E}">
        <p14:creationId xmlns:p14="http://schemas.microsoft.com/office/powerpoint/2010/main" val="1245003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638690"/>
            <a:ext cx="9108000" cy="3600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8712460" y="6489340"/>
            <a:ext cx="431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155A72-822D-4258-873D-8E96B8017336}" type="slidenum">
              <a:rPr kumimoji="1" lang="ja-JP" altLang="en-US" sz="1200" smtClean="0"/>
              <a:pPr/>
              <a:t>‹#›</a:t>
            </a:fld>
            <a:endParaRPr kumimoji="1" lang="ja-JP" altLang="en-US" sz="120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0" y="6579350"/>
            <a:ext cx="1475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201702</a:t>
            </a:r>
            <a:r>
              <a:rPr kumimoji="1" lang="ja-JP" altLang="en-US" sz="1200" dirty="0"/>
              <a:t>　ネエチア</a:t>
            </a:r>
          </a:p>
        </p:txBody>
      </p:sp>
    </p:spTree>
    <p:extLst>
      <p:ext uri="{BB962C8B-B14F-4D97-AF65-F5344CB8AC3E}">
        <p14:creationId xmlns:p14="http://schemas.microsoft.com/office/powerpoint/2010/main" val="4088918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AC267FEF-ACA4-453D-A731-A1AC9C4DE60C}"/>
              </a:ext>
            </a:extLst>
          </p:cNvPr>
          <p:cNvSpPr/>
          <p:nvPr userDrawn="1"/>
        </p:nvSpPr>
        <p:spPr>
          <a:xfrm>
            <a:off x="0" y="638176"/>
            <a:ext cx="9107366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BF895DDD-77AC-46EA-A67D-EE35C5CC515B}"/>
              </a:ext>
            </a:extLst>
          </p:cNvPr>
          <p:cNvSpPr txBox="1"/>
          <p:nvPr userDrawn="1"/>
        </p:nvSpPr>
        <p:spPr>
          <a:xfrm>
            <a:off x="8711712" y="6489701"/>
            <a:ext cx="432288" cy="26282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fld id="{C2B837AB-7037-4325-AE04-D870E726FD45}" type="slidenum">
              <a:rPr lang="ja-JP" altLang="en-US" sz="1108" smtClean="0">
                <a:latin typeface="Calibri" panose="020F0502020204030204" pitchFamily="34" charset="0"/>
              </a:rPr>
              <a:pPr eaLnBrk="1" hangingPunct="1">
                <a:defRPr/>
              </a:pPr>
              <a:t>‹#›</a:t>
            </a:fld>
            <a:endParaRPr lang="ja-JP" altLang="en-US" sz="1108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007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638175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534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8712200" y="6489700"/>
            <a:ext cx="431800" cy="2492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fld id="{AE3AA495-9C77-40BF-83E4-7BF14F9D0A86}" type="slidenum">
              <a:rPr lang="ja-JP" altLang="en-US" sz="1000"/>
              <a:pPr/>
              <a:t>‹#›</a:t>
            </a:fld>
            <a:endParaRPr lang="ja-JP" altLang="en-US" sz="100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0" y="6578600"/>
            <a:ext cx="1871663" cy="250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23" dirty="0"/>
              <a:t>東京ＩＴ経営センター</a:t>
            </a:r>
          </a:p>
        </p:txBody>
      </p:sp>
    </p:spTree>
    <p:extLst>
      <p:ext uri="{BB962C8B-B14F-4D97-AF65-F5344CB8AC3E}">
        <p14:creationId xmlns:p14="http://schemas.microsoft.com/office/powerpoint/2010/main" val="112090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364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17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32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03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09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48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16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61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3A67-AA2B-474E-9AD9-D9B7EB48FFB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2632C-1B93-4235-8082-D9BD74685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16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テキスト ボックス 2"/>
          <p:cNvSpPr txBox="1">
            <a:spLocks noChangeArrowheads="1"/>
          </p:cNvSpPr>
          <p:nvPr/>
        </p:nvSpPr>
        <p:spPr bwMode="auto">
          <a:xfrm>
            <a:off x="250824" y="1210027"/>
            <a:ext cx="36020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経営計画の戦略目標と達成指標</a:t>
            </a:r>
            <a:endParaRPr lang="ja-JP" altLang="en-US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2771" name="グループ化 6"/>
          <p:cNvGrpSpPr>
            <a:grpSpLocks/>
          </p:cNvGrpSpPr>
          <p:nvPr/>
        </p:nvGrpSpPr>
        <p:grpSpPr bwMode="auto">
          <a:xfrm>
            <a:off x="400050" y="1621296"/>
            <a:ext cx="8343901" cy="5207001"/>
            <a:chOff x="352866" y="358813"/>
            <a:chExt cx="8663535" cy="637942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352866" y="358814"/>
              <a:ext cx="1313706" cy="3110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1050" b="1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何を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022608" y="358813"/>
              <a:ext cx="1641403" cy="3110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ja-JP" altLang="en-US" sz="1050" b="1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そのために何</a:t>
              </a:r>
              <a:r>
                <a:rPr lang="ja-JP" altLang="en-US" sz="1050" b="1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を（１）</a:t>
              </a:r>
              <a:endParaRPr lang="ja-JP" altLang="en-US" sz="105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019127" y="358813"/>
              <a:ext cx="3297863" cy="3110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ja-JP" altLang="en-US" sz="1050" b="1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そのために何</a:t>
              </a:r>
              <a:r>
                <a:rPr lang="ja-JP" altLang="en-US" sz="1050" b="1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を（２）</a:t>
              </a:r>
              <a:endParaRPr lang="ja-JP" altLang="en-US" sz="105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369736" y="358814"/>
              <a:ext cx="585151" cy="3110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1050" b="1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担当</a:t>
              </a:r>
            </a:p>
          </p:txBody>
        </p:sp>
        <p:sp>
          <p:nvSpPr>
            <p:cNvPr id="12" name="左矢印 11"/>
            <p:cNvSpPr/>
            <p:nvPr/>
          </p:nvSpPr>
          <p:spPr>
            <a:xfrm>
              <a:off x="1739098" y="446336"/>
              <a:ext cx="192852" cy="217834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3305" tIns="31652" rIns="63305" bIns="31652" anchor="ctr"/>
            <a:lstStyle/>
            <a:p>
              <a:pPr algn="ctr">
                <a:defRPr/>
              </a:pPr>
              <a:endParaRPr lang="ja-JP" altLang="en-US" sz="1246" dirty="0"/>
            </a:p>
          </p:txBody>
        </p:sp>
        <p:sp>
          <p:nvSpPr>
            <p:cNvPr id="13" name="左矢印 12"/>
            <p:cNvSpPr/>
            <p:nvPr/>
          </p:nvSpPr>
          <p:spPr>
            <a:xfrm>
              <a:off x="3745142" y="431740"/>
              <a:ext cx="192853" cy="217834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3305" tIns="31652" rIns="63305" bIns="31652" anchor="ctr"/>
            <a:lstStyle/>
            <a:p>
              <a:pPr algn="ctr">
                <a:defRPr/>
              </a:pPr>
              <a:endParaRPr lang="ja-JP" altLang="en-US" sz="1246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52866" y="882004"/>
              <a:ext cx="1290630" cy="13400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1050" b="1" dirty="0">
                  <a:latin typeface="+mn-ea"/>
                </a:rPr>
                <a:t>１．売上</a:t>
              </a:r>
              <a:r>
                <a:rPr lang="en-US" altLang="ja-JP" sz="1050" b="1" dirty="0">
                  <a:latin typeface="+mn-ea"/>
                </a:rPr>
                <a:t>xx</a:t>
              </a:r>
              <a:r>
                <a:rPr lang="ja-JP" altLang="en-US" sz="1050" b="1" dirty="0">
                  <a:latin typeface="+mn-ea"/>
                </a:rPr>
                <a:t>億</a:t>
              </a:r>
              <a:r>
                <a:rPr lang="ja-JP" altLang="en-US" sz="1050" b="1" dirty="0" smtClean="0">
                  <a:latin typeface="+mn-ea"/>
                </a:rPr>
                <a:t>円</a:t>
              </a:r>
              <a:r>
                <a:rPr lang="en-US" altLang="ja-JP" sz="1050" b="1" dirty="0" smtClean="0">
                  <a:latin typeface="+mn-ea"/>
                </a:rPr>
                <a:t/>
              </a:r>
              <a:br>
                <a:rPr lang="en-US" altLang="ja-JP" sz="1050" b="1" dirty="0" smtClean="0">
                  <a:latin typeface="+mn-ea"/>
                </a:rPr>
              </a:br>
              <a:r>
                <a:rPr lang="ja-JP" altLang="en-US" sz="1050" b="1" dirty="0" smtClean="0">
                  <a:latin typeface="+mn-ea"/>
                </a:rPr>
                <a:t>　　達成</a:t>
              </a:r>
              <a:endParaRPr lang="en-US" altLang="ja-JP" sz="1050" b="1" dirty="0">
                <a:latin typeface="+mn-ea"/>
              </a:endParaRPr>
            </a:p>
            <a:p>
              <a:pPr>
                <a:defRPr/>
              </a:pPr>
              <a:endParaRPr lang="en-US" altLang="ja-JP" sz="1000" dirty="0">
                <a:latin typeface="+mn-ea"/>
              </a:endParaRPr>
            </a:p>
            <a:p>
              <a:pPr>
                <a:defRPr/>
              </a:pPr>
              <a:r>
                <a:rPr lang="ja-JP" altLang="en-US" sz="1000" b="1" dirty="0">
                  <a:latin typeface="+mn-ea"/>
                </a:rPr>
                <a:t>達成期日：年度末</a:t>
              </a:r>
              <a:endParaRPr lang="en-US" altLang="ja-JP" sz="1000" b="1" dirty="0">
                <a:latin typeface="+mn-ea"/>
              </a:endParaRPr>
            </a:p>
            <a:p>
              <a:pPr>
                <a:defRPr/>
              </a:pP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戦略目標</a:t>
              </a:r>
              <a:endParaRPr lang="en-US" altLang="ja-JP" sz="1200" b="1" dirty="0" smtClean="0">
                <a:solidFill>
                  <a:srgbClr val="FF0000"/>
                </a:solidFill>
                <a:latin typeface="+mn-ea"/>
              </a:endParaRPr>
            </a:p>
            <a:p>
              <a:pPr>
                <a:defRPr/>
              </a:pPr>
              <a:r>
                <a:rPr lang="en-US" altLang="ja-JP" sz="1200" b="1" dirty="0">
                  <a:solidFill>
                    <a:srgbClr val="FF0000"/>
                  </a:solidFill>
                  <a:latin typeface="+mn-ea"/>
                </a:rPr>
                <a:t> </a:t>
              </a:r>
              <a:r>
                <a:rPr lang="en-US" altLang="ja-JP" sz="1200" b="1" dirty="0" smtClean="0">
                  <a:solidFill>
                    <a:srgbClr val="FF0000"/>
                  </a:solidFill>
                  <a:latin typeface="+mn-ea"/>
                </a:rPr>
                <a:t>   </a:t>
              </a: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：</a:t>
              </a:r>
              <a:r>
                <a:rPr lang="en-US" altLang="ja-JP" sz="1200" b="1" dirty="0" smtClean="0">
                  <a:solidFill>
                    <a:srgbClr val="FF0000"/>
                  </a:solidFill>
                  <a:latin typeface="+mn-ea"/>
                </a:rPr>
                <a:t>xx</a:t>
              </a: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億</a:t>
              </a:r>
              <a:r>
                <a:rPr lang="ja-JP" altLang="en-US" sz="1200" b="1" dirty="0">
                  <a:solidFill>
                    <a:srgbClr val="FF0000"/>
                  </a:solidFill>
                  <a:latin typeface="+mn-ea"/>
                </a:rPr>
                <a:t>円</a:t>
              </a:r>
              <a:endParaRPr lang="en-US" altLang="ja-JP" sz="1200" b="1" dirty="0">
                <a:solidFill>
                  <a:srgbClr val="FF0000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000" dirty="0">
                  <a:latin typeface="+mn-ea"/>
                </a:rPr>
                <a:t>　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022608" y="882002"/>
              <a:ext cx="1290630" cy="18339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1050" b="1" dirty="0">
                  <a:latin typeface="+mn-ea"/>
                </a:rPr>
                <a:t>1-1.</a:t>
              </a:r>
              <a:r>
                <a:rPr lang="ja-JP" altLang="en-US" sz="1050" b="1" dirty="0">
                  <a:latin typeface="+mn-ea"/>
                </a:rPr>
                <a:t>競合会社・顧客情報収集による営業活動の活性化</a:t>
              </a:r>
              <a:endParaRPr lang="en-US" altLang="ja-JP" sz="1050" b="1" dirty="0">
                <a:latin typeface="+mn-ea"/>
              </a:endParaRPr>
            </a:p>
            <a:p>
              <a:pPr>
                <a:defRPr/>
              </a:pPr>
              <a:endParaRPr lang="en-US" altLang="ja-JP" sz="1000" dirty="0">
                <a:latin typeface="+mn-ea"/>
              </a:endParaRPr>
            </a:p>
            <a:p>
              <a:pPr>
                <a:defRPr/>
              </a:pPr>
              <a:r>
                <a:rPr lang="ja-JP" altLang="en-US" sz="1000" b="1" dirty="0">
                  <a:latin typeface="+mn-ea"/>
                </a:rPr>
                <a:t>達成期日：</a:t>
              </a:r>
              <a:r>
                <a:rPr lang="en-US" altLang="ja-JP" sz="1000" b="1" dirty="0">
                  <a:latin typeface="+mn-ea"/>
                </a:rPr>
                <a:t>12</a:t>
              </a:r>
              <a:r>
                <a:rPr lang="ja-JP" altLang="en-US" sz="1000" b="1" dirty="0">
                  <a:latin typeface="+mn-ea"/>
                </a:rPr>
                <a:t>月</a:t>
              </a:r>
              <a:r>
                <a:rPr lang="ja-JP" altLang="en-US" sz="1000" b="1" dirty="0" smtClean="0">
                  <a:latin typeface="+mn-ea"/>
                </a:rPr>
                <a:t>末</a:t>
              </a: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達成指標</a:t>
              </a:r>
              <a:endParaRPr lang="en-US" altLang="ja-JP" sz="1200" b="1" dirty="0" smtClean="0">
                <a:solidFill>
                  <a:srgbClr val="FF0000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：</a:t>
              </a:r>
              <a:r>
                <a:rPr lang="ja-JP" altLang="en-US" sz="1200" b="1" dirty="0">
                  <a:solidFill>
                    <a:srgbClr val="FF0000"/>
                  </a:solidFill>
                  <a:latin typeface="+mn-ea"/>
                </a:rPr>
                <a:t>ｘ％アップ </a:t>
              </a:r>
            </a:p>
            <a:p>
              <a:pPr>
                <a:defRPr/>
              </a:pPr>
              <a:endParaRPr lang="ja-JP" altLang="en-US" sz="1000" dirty="0">
                <a:latin typeface="+mn-ea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022607" y="2918361"/>
              <a:ext cx="1315354" cy="15734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1050" b="1" dirty="0">
                  <a:latin typeface="+mn-ea"/>
                </a:rPr>
                <a:t>1-2. </a:t>
              </a:r>
              <a:r>
                <a:rPr lang="ja-JP" altLang="en-US" sz="1050" b="1" dirty="0" smtClean="0">
                  <a:latin typeface="+mn-ea"/>
                </a:rPr>
                <a:t>提案提出</a:t>
              </a:r>
              <a:endParaRPr lang="en-US" altLang="ja-JP" sz="1050" b="1" dirty="0" smtClean="0">
                <a:latin typeface="+mn-ea"/>
              </a:endParaRPr>
            </a:p>
            <a:p>
              <a:pPr>
                <a:defRPr/>
              </a:pPr>
              <a:r>
                <a:rPr lang="ja-JP" altLang="en-US" sz="1050" b="1" dirty="0">
                  <a:latin typeface="+mn-ea"/>
                </a:rPr>
                <a:t>　</a:t>
              </a:r>
              <a:r>
                <a:rPr lang="ja-JP" altLang="en-US" sz="1050" b="1" dirty="0" smtClean="0">
                  <a:latin typeface="+mn-ea"/>
                </a:rPr>
                <a:t>　件数アップ</a:t>
              </a:r>
              <a:endParaRPr lang="en-US" altLang="ja-JP" sz="1050" b="1" dirty="0" smtClean="0">
                <a:latin typeface="+mn-ea"/>
              </a:endParaRPr>
            </a:p>
            <a:p>
              <a:pPr>
                <a:defRPr/>
              </a:pPr>
              <a:endParaRPr lang="en-US" altLang="ja-JP" sz="1000" dirty="0">
                <a:latin typeface="+mn-ea"/>
              </a:endParaRPr>
            </a:p>
            <a:p>
              <a:pPr>
                <a:defRPr/>
              </a:pPr>
              <a:r>
                <a:rPr lang="ja-JP" altLang="en-US" sz="1000" b="1" dirty="0">
                  <a:latin typeface="+mn-ea"/>
                </a:rPr>
                <a:t>達成期日：</a:t>
              </a:r>
              <a:r>
                <a:rPr lang="en-US" altLang="ja-JP" sz="1000" b="1" dirty="0">
                  <a:latin typeface="+mn-ea"/>
                </a:rPr>
                <a:t>8</a:t>
              </a:r>
              <a:r>
                <a:rPr lang="ja-JP" altLang="en-US" sz="1000" b="1" dirty="0">
                  <a:latin typeface="+mn-ea"/>
                </a:rPr>
                <a:t>月末</a:t>
              </a:r>
              <a:endParaRPr lang="en-US" altLang="ja-JP" sz="1000" b="1" dirty="0">
                <a:latin typeface="+mn-ea"/>
              </a:endParaRPr>
            </a:p>
            <a:p>
              <a:pPr>
                <a:defRPr/>
              </a:pP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達成指標</a:t>
              </a:r>
              <a:endParaRPr lang="en-US" altLang="ja-JP" sz="1200" b="1" dirty="0" smtClean="0">
                <a:solidFill>
                  <a:srgbClr val="FF0000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200" b="1" dirty="0">
                  <a:solidFill>
                    <a:srgbClr val="FF0000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：</a:t>
              </a:r>
              <a:r>
                <a:rPr lang="ja-JP" altLang="en-US" sz="1200" b="1" dirty="0">
                  <a:solidFill>
                    <a:srgbClr val="FF0000"/>
                  </a:solidFill>
                  <a:latin typeface="+mn-ea"/>
                </a:rPr>
                <a:t>ｘ</a:t>
              </a: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％</a:t>
              </a:r>
              <a:r>
                <a:rPr lang="ja-JP" altLang="en-US" sz="1200" b="1" dirty="0">
                  <a:solidFill>
                    <a:srgbClr val="FF0000"/>
                  </a:solidFill>
                  <a:latin typeface="+mn-ea"/>
                </a:rPr>
                <a:t>アップ 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098430" y="4871085"/>
              <a:ext cx="1290629" cy="17240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1200" b="1" dirty="0" smtClean="0">
                  <a:latin typeface="+mn-ea"/>
                </a:rPr>
                <a:t>1-3</a:t>
              </a:r>
              <a:r>
                <a:rPr lang="ja-JP" altLang="en-US" sz="1200" b="1" dirty="0">
                  <a:latin typeface="+mn-ea"/>
                </a:rPr>
                <a:t>個別見込案件のクロージング率</a:t>
              </a:r>
              <a:endParaRPr lang="en-US" altLang="ja-JP" sz="1200" b="1" dirty="0">
                <a:latin typeface="+mn-ea"/>
              </a:endParaRPr>
            </a:p>
            <a:p>
              <a:pPr>
                <a:defRPr/>
              </a:pPr>
              <a:endParaRPr lang="en-US" altLang="ja-JP" sz="1000" dirty="0">
                <a:latin typeface="+mn-ea"/>
              </a:endParaRPr>
            </a:p>
            <a:p>
              <a:pPr>
                <a:defRPr/>
              </a:pPr>
              <a:r>
                <a:rPr lang="ja-JP" altLang="en-US" sz="1000" b="1" dirty="0">
                  <a:latin typeface="+mn-ea"/>
                </a:rPr>
                <a:t>達成期日：年度末</a:t>
              </a:r>
              <a:endParaRPr lang="en-US" altLang="ja-JP" sz="1000" b="1" dirty="0">
                <a:latin typeface="+mn-ea"/>
              </a:endParaRPr>
            </a:p>
            <a:p>
              <a:pPr>
                <a:defRPr/>
              </a:pP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達成目標</a:t>
              </a:r>
              <a:endParaRPr lang="en-US" altLang="ja-JP" sz="1200" b="1" dirty="0" smtClean="0">
                <a:solidFill>
                  <a:srgbClr val="FF0000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：</a:t>
              </a:r>
              <a:r>
                <a:rPr lang="ja-JP" altLang="en-US" sz="1200" b="1" dirty="0" err="1" smtClean="0">
                  <a:solidFill>
                    <a:srgbClr val="FF0000"/>
                  </a:solidFill>
                  <a:latin typeface="+mn-ea"/>
                </a:rPr>
                <a:t>ｘ</a:t>
              </a:r>
              <a:r>
                <a:rPr lang="ja-JP" altLang="en-US" sz="1200" b="1" dirty="0" smtClean="0">
                  <a:solidFill>
                    <a:srgbClr val="FF0000"/>
                  </a:solidFill>
                  <a:latin typeface="+mn-ea"/>
                </a:rPr>
                <a:t>％</a:t>
              </a:r>
              <a:r>
                <a:rPr lang="ja-JP" altLang="en-US" sz="1200" b="1" dirty="0">
                  <a:solidFill>
                    <a:srgbClr val="FF0000"/>
                  </a:solidFill>
                  <a:latin typeface="+mn-ea"/>
                </a:rPr>
                <a:t>アップ </a:t>
              </a:r>
            </a:p>
            <a:p>
              <a:pPr>
                <a:defRPr/>
              </a:pPr>
              <a:endParaRPr lang="ja-JP" altLang="en-US" sz="1000" dirty="0">
                <a:latin typeface="+mn-ea"/>
              </a:endParaRPr>
            </a:p>
          </p:txBody>
        </p:sp>
        <p:grpSp>
          <p:nvGrpSpPr>
            <p:cNvPr id="32783" name="グループ化 17"/>
            <p:cNvGrpSpPr>
              <a:grpSpLocks/>
            </p:cNvGrpSpPr>
            <p:nvPr/>
          </p:nvGrpSpPr>
          <p:grpSpPr bwMode="auto">
            <a:xfrm>
              <a:off x="3692349" y="882005"/>
              <a:ext cx="3624641" cy="1999403"/>
              <a:chOff x="5756818" y="857761"/>
              <a:chExt cx="3090623" cy="2016109"/>
            </a:xfrm>
          </p:grpSpPr>
          <p:sp>
            <p:nvSpPr>
              <p:cNvPr id="56" name="テキスト ボックス 55"/>
              <p:cNvSpPr txBox="1"/>
              <p:nvPr/>
            </p:nvSpPr>
            <p:spPr>
              <a:xfrm>
                <a:off x="5756818" y="857761"/>
                <a:ext cx="3090623" cy="6167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1-1-1.</a:t>
                </a:r>
                <a:r>
                  <a:rPr lang="ja-JP" altLang="en-US" sz="900" dirty="0">
                    <a:latin typeface="+mn-ea"/>
                  </a:rPr>
                  <a:t>　顧客情報と営業活動情報の共有化アクション計画</a:t>
                </a:r>
                <a:endParaRPr lang="en-US" altLang="ja-JP" sz="900" dirty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　</a:t>
                </a:r>
                <a:r>
                  <a:rPr lang="ja-JP" altLang="en-US" sz="900" dirty="0" smtClean="0">
                    <a:latin typeface="+mn-ea"/>
                  </a:rPr>
                  <a:t>①顧客</a:t>
                </a:r>
                <a:r>
                  <a:rPr lang="ja-JP" altLang="en-US" sz="900" dirty="0">
                    <a:latin typeface="+mn-ea"/>
                  </a:rPr>
                  <a:t>情報データベース設定</a:t>
                </a:r>
                <a:endParaRPr lang="en-US" altLang="ja-JP" sz="900" dirty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　②営業活動のデータベース化、関連者間の情報共有</a:t>
                </a:r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5756818" y="1528490"/>
                <a:ext cx="3090623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1-1-2.</a:t>
                </a:r>
                <a:r>
                  <a:rPr lang="ja-JP" altLang="en-US" sz="900" dirty="0">
                    <a:latin typeface="+mn-ea"/>
                  </a:rPr>
                  <a:t>　営業プロセスの標準化、営業日報データベース構築</a:t>
                </a:r>
                <a:r>
                  <a:rPr lang="en-US" altLang="ja-JP" sz="900" dirty="0">
                    <a:latin typeface="+mn-ea"/>
                  </a:rPr>
                  <a:t/>
                </a:r>
                <a:br>
                  <a:rPr lang="en-US" altLang="ja-JP" sz="900" dirty="0">
                    <a:latin typeface="+mn-ea"/>
                  </a:rPr>
                </a:br>
                <a:r>
                  <a:rPr lang="ja-JP" altLang="en-US" sz="900" dirty="0">
                    <a:latin typeface="+mn-ea"/>
                  </a:rPr>
                  <a:t>　　　（</a:t>
                </a:r>
                <a:r>
                  <a:rPr lang="en-US" altLang="ja-JP" sz="900" dirty="0">
                    <a:latin typeface="+mn-ea"/>
                  </a:rPr>
                  <a:t>SFA)</a:t>
                </a:r>
                <a:r>
                  <a:rPr lang="ja-JP" altLang="en-US" sz="900" dirty="0">
                    <a:latin typeface="+mn-ea"/>
                  </a:rPr>
                  <a:t>導入を視野に入れて）　</a:t>
                </a: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5756818" y="2195297"/>
                <a:ext cx="3090623" cy="6785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1-1-3.</a:t>
                </a:r>
                <a:r>
                  <a:rPr lang="ja-JP" altLang="en-US" sz="900" dirty="0">
                    <a:latin typeface="+mn-ea"/>
                  </a:rPr>
                  <a:t>　営業体制と役割の見直し再構築</a:t>
                </a:r>
                <a:endParaRPr lang="en-US" altLang="ja-JP" sz="900" dirty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　①営業部門業務分析（</a:t>
                </a:r>
                <a:r>
                  <a:rPr lang="en-US" altLang="ja-JP" sz="900" dirty="0">
                    <a:latin typeface="+mn-ea"/>
                  </a:rPr>
                  <a:t>36</a:t>
                </a:r>
                <a:r>
                  <a:rPr lang="ja-JP" altLang="en-US" sz="900" dirty="0">
                    <a:latin typeface="+mn-ea"/>
                  </a:rPr>
                  <a:t>期）より改善策立案</a:t>
                </a:r>
                <a:endParaRPr lang="en-US" altLang="ja-JP" sz="900" dirty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　②技術業務分析実施と営業／技術の業務フロー</a:t>
                </a:r>
                <a:r>
                  <a:rPr lang="ja-JP" altLang="en-US" sz="900" dirty="0" smtClean="0">
                    <a:latin typeface="+mn-ea"/>
                  </a:rPr>
                  <a:t>改善</a:t>
                </a:r>
                <a:endParaRPr lang="en-US" altLang="ja-JP" sz="900" dirty="0">
                  <a:latin typeface="+mn-ea"/>
                </a:endParaRPr>
              </a:p>
              <a:p>
                <a:pPr>
                  <a:defRPr/>
                </a:pPr>
                <a:endParaRPr lang="ja-JP" altLang="en-US" sz="900" dirty="0">
                  <a:latin typeface="+mn-ea"/>
                </a:endParaRPr>
              </a:p>
            </p:txBody>
          </p:sp>
        </p:grpSp>
        <p:grpSp>
          <p:nvGrpSpPr>
            <p:cNvPr id="32784" name="グループ化 18"/>
            <p:cNvGrpSpPr>
              <a:grpSpLocks/>
            </p:cNvGrpSpPr>
            <p:nvPr/>
          </p:nvGrpSpPr>
          <p:grpSpPr bwMode="auto">
            <a:xfrm>
              <a:off x="3692345" y="2939603"/>
              <a:ext cx="3661196" cy="1728874"/>
              <a:chOff x="5756818" y="915943"/>
              <a:chExt cx="3121793" cy="1743320"/>
            </a:xfrm>
          </p:grpSpPr>
          <p:sp>
            <p:nvSpPr>
              <p:cNvPr id="53" name="テキスト ボックス 52"/>
              <p:cNvSpPr txBox="1"/>
              <p:nvPr/>
            </p:nvSpPr>
            <p:spPr>
              <a:xfrm>
                <a:off x="5756818" y="915943"/>
                <a:ext cx="3090623" cy="56090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1-2-1.</a:t>
                </a:r>
                <a:r>
                  <a:rPr lang="ja-JP" altLang="en-US" sz="900" dirty="0">
                    <a:latin typeface="+mn-ea"/>
                  </a:rPr>
                  <a:t>　</a:t>
                </a:r>
                <a:r>
                  <a:rPr lang="ja-JP" altLang="en-US" sz="900" dirty="0" smtClean="0">
                    <a:latin typeface="+mn-ea"/>
                  </a:rPr>
                  <a:t>非見込み客から見込客獲得方法の確立</a:t>
                </a:r>
                <a:endParaRPr lang="en-US" altLang="ja-JP" sz="900" dirty="0" smtClean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</a:t>
                </a:r>
                <a:r>
                  <a:rPr lang="ja-JP" altLang="en-US" sz="900" dirty="0" smtClean="0">
                    <a:latin typeface="+mn-ea"/>
                  </a:rPr>
                  <a:t>　①</a:t>
                </a:r>
                <a:r>
                  <a:rPr lang="en-US" altLang="ja-JP" sz="900" dirty="0" smtClean="0">
                    <a:latin typeface="+mn-ea"/>
                  </a:rPr>
                  <a:t>Web</a:t>
                </a:r>
                <a:r>
                  <a:rPr lang="ja-JP" altLang="en-US" sz="900" dirty="0" smtClean="0">
                    <a:latin typeface="+mn-ea"/>
                  </a:rPr>
                  <a:t>サイト再構築（目標を決める）</a:t>
                </a:r>
                <a:endParaRPr lang="en-US" altLang="ja-JP" sz="900" dirty="0" smtClean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</a:t>
                </a:r>
                <a:r>
                  <a:rPr lang="ja-JP" altLang="en-US" sz="900" dirty="0" smtClean="0">
                    <a:latin typeface="+mn-ea"/>
                  </a:rPr>
                  <a:t>　②外部営業代行の活用</a:t>
                </a:r>
                <a:endParaRPr lang="ja-JP" altLang="en-US" sz="900" dirty="0">
                  <a:latin typeface="+mn-ea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5756818" y="1527992"/>
                <a:ext cx="3090623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1-2-2.</a:t>
                </a:r>
                <a:r>
                  <a:rPr lang="ja-JP" altLang="en-US" sz="900" dirty="0">
                    <a:latin typeface="+mn-ea"/>
                  </a:rPr>
                  <a:t>　</a:t>
                </a:r>
                <a:r>
                  <a:rPr lang="ja-JP" altLang="en-US" sz="900" dirty="0" smtClean="0">
                    <a:latin typeface="+mn-ea"/>
                  </a:rPr>
                  <a:t>提案書サンプル品揃え</a:t>
                </a:r>
                <a:endParaRPr lang="en-US" altLang="ja-JP" sz="900" dirty="0" smtClean="0">
                  <a:latin typeface="+mn-ea"/>
                </a:endParaRPr>
              </a:p>
              <a:p>
                <a:pPr>
                  <a:defRPr/>
                </a:pPr>
                <a:r>
                  <a:rPr lang="en-US" altLang="ja-JP" sz="900" dirty="0" smtClean="0">
                    <a:latin typeface="+mn-ea"/>
                  </a:rPr>
                  <a:t>1-2-3</a:t>
                </a:r>
                <a:r>
                  <a:rPr lang="ja-JP" altLang="en-US" sz="900" dirty="0" smtClean="0">
                    <a:latin typeface="+mn-ea"/>
                  </a:rPr>
                  <a:t>　 部課長によるＯＪＴの徹底</a:t>
                </a:r>
                <a:r>
                  <a:rPr lang="ja-JP" altLang="en-US" sz="900" dirty="0">
                    <a:latin typeface="+mn-ea"/>
                  </a:rPr>
                  <a:t>　</a:t>
                </a:r>
              </a:p>
              <a:p>
                <a:pPr>
                  <a:defRPr/>
                </a:pPr>
                <a:endParaRPr lang="ja-JP" altLang="en-US" sz="900" dirty="0">
                  <a:latin typeface="+mn-ea"/>
                </a:endParaRPr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5787988" y="2194799"/>
                <a:ext cx="3090623" cy="4644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1-2-3.</a:t>
                </a:r>
                <a:r>
                  <a:rPr lang="ja-JP" altLang="en-US" sz="900" dirty="0">
                    <a:latin typeface="+mn-ea"/>
                  </a:rPr>
                  <a:t>　　新規開拓アクションプラン設定と</a:t>
                </a:r>
                <a:r>
                  <a:rPr lang="en-US" altLang="ja-JP" sz="900" dirty="0">
                    <a:latin typeface="+mn-ea"/>
                  </a:rPr>
                  <a:t>PDCA</a:t>
                </a:r>
                <a:endParaRPr lang="ja-JP" altLang="en-US" sz="900" dirty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</p:grpSp>
        <p:grpSp>
          <p:nvGrpSpPr>
            <p:cNvPr id="32785" name="グループ化 19"/>
            <p:cNvGrpSpPr>
              <a:grpSpLocks/>
            </p:cNvGrpSpPr>
            <p:nvPr/>
          </p:nvGrpSpPr>
          <p:grpSpPr bwMode="auto">
            <a:xfrm>
              <a:off x="3692953" y="4854224"/>
              <a:ext cx="3624303" cy="1884009"/>
              <a:chOff x="5757333" y="856855"/>
              <a:chExt cx="3090334" cy="1899752"/>
            </a:xfrm>
          </p:grpSpPr>
          <p:sp>
            <p:nvSpPr>
              <p:cNvPr id="50" name="テキスト ボックス 49"/>
              <p:cNvSpPr txBox="1"/>
              <p:nvPr/>
            </p:nvSpPr>
            <p:spPr>
              <a:xfrm>
                <a:off x="5756818" y="856206"/>
                <a:ext cx="3090623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1-3-1.</a:t>
                </a:r>
                <a:r>
                  <a:rPr lang="ja-JP" altLang="en-US" sz="900" dirty="0">
                    <a:latin typeface="+mn-ea"/>
                  </a:rPr>
                  <a:t>　</a:t>
                </a:r>
                <a:r>
                  <a:rPr lang="ja-JP" altLang="en-US" sz="1100" dirty="0">
                    <a:solidFill>
                      <a:srgbClr val="FF0000"/>
                    </a:solidFill>
                    <a:latin typeface="+mn-ea"/>
                  </a:rPr>
                  <a:t>　</a:t>
                </a:r>
                <a:r>
                  <a:rPr lang="ja-JP" altLang="en-US" sz="1100" dirty="0" smtClean="0">
                    <a:solidFill>
                      <a:srgbClr val="FF0000"/>
                    </a:solidFill>
                    <a:latin typeface="+mn-ea"/>
                  </a:rPr>
                  <a:t>提案書の品質向上</a:t>
                </a:r>
                <a:r>
                  <a:rPr lang="en-US" altLang="ja-JP" sz="1100" dirty="0" smtClean="0">
                    <a:solidFill>
                      <a:srgbClr val="FF0000"/>
                    </a:solidFill>
                    <a:latin typeface="+mn-ea"/>
                  </a:rPr>
                  <a:t>OJT</a:t>
                </a:r>
                <a:r>
                  <a:rPr lang="ja-JP" altLang="en-US" sz="1100" dirty="0" smtClean="0">
                    <a:solidFill>
                      <a:srgbClr val="FF0000"/>
                    </a:solidFill>
                    <a:latin typeface="+mn-ea"/>
                  </a:rPr>
                  <a:t>の徹底</a:t>
                </a:r>
                <a:endParaRPr lang="en-US" altLang="ja-JP" sz="1100" dirty="0" smtClean="0">
                  <a:solidFill>
                    <a:srgbClr val="FF0000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100" dirty="0">
                    <a:solidFill>
                      <a:srgbClr val="FF0000"/>
                    </a:solidFill>
                    <a:latin typeface="+mn-ea"/>
                  </a:rPr>
                  <a:t>　</a:t>
                </a:r>
                <a:r>
                  <a:rPr lang="ja-JP" altLang="en-US" sz="1100" dirty="0" smtClean="0">
                    <a:solidFill>
                      <a:srgbClr val="FF0000"/>
                    </a:solidFill>
                    <a:latin typeface="+mn-ea"/>
                  </a:rPr>
                  <a:t>　　　　月次営業会議で実施状況報告</a:t>
                </a:r>
                <a:endParaRPr lang="en-US" altLang="ja-JP" sz="1100" dirty="0" smtClean="0">
                  <a:solidFill>
                    <a:srgbClr val="FF0000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5756818" y="1528898"/>
                <a:ext cx="3090623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1-3-2</a:t>
                </a:r>
                <a:r>
                  <a:rPr lang="ja-JP" altLang="en-US" sz="900" dirty="0">
                    <a:latin typeface="+mn-ea"/>
                  </a:rPr>
                  <a:t>　　</a:t>
                </a:r>
                <a:r>
                  <a:rPr lang="ja-JP" altLang="en-US" sz="900" dirty="0" smtClean="0">
                    <a:latin typeface="+mn-ea"/>
                  </a:rPr>
                  <a:t>部課長による提案書提出後の進捗管理の徹底</a:t>
                </a:r>
                <a:endParaRPr lang="en-US" altLang="ja-JP" sz="900" dirty="0" smtClean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</a:t>
                </a:r>
                <a:r>
                  <a:rPr lang="ja-JP" altLang="en-US" sz="900" dirty="0" smtClean="0">
                    <a:latin typeface="+mn-ea"/>
                  </a:rPr>
                  <a:t>　　　　</a:t>
                </a:r>
                <a:r>
                  <a:rPr lang="en-US" altLang="ja-JP" sz="900" dirty="0" smtClean="0">
                    <a:latin typeface="+mn-ea"/>
                  </a:rPr>
                  <a:t>SFA</a:t>
                </a:r>
                <a:r>
                  <a:rPr lang="ja-JP" altLang="en-US" sz="900" dirty="0" smtClean="0">
                    <a:latin typeface="+mn-ea"/>
                  </a:rPr>
                  <a:t>入力状況管理の仕組み作</a:t>
                </a:r>
                <a:r>
                  <a:rPr lang="en-US" altLang="ja-JP" sz="900" dirty="0" smtClean="0">
                    <a:latin typeface="+mn-ea"/>
                  </a:rPr>
                  <a:t>r</a:t>
                </a:r>
                <a:r>
                  <a:rPr lang="ja-JP" altLang="en-US" sz="900" dirty="0">
                    <a:latin typeface="+mn-ea"/>
                  </a:rPr>
                  <a:t>　 　</a:t>
                </a: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5756818" y="2193743"/>
                <a:ext cx="3090623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1-3-3.</a:t>
                </a:r>
                <a:r>
                  <a:rPr lang="ja-JP" altLang="en-US" sz="900" dirty="0">
                    <a:latin typeface="+mn-ea"/>
                  </a:rPr>
                  <a:t>　　</a:t>
                </a:r>
                <a:r>
                  <a:rPr lang="ja-JP" altLang="en-US" sz="900" dirty="0" smtClean="0">
                    <a:latin typeface="+mn-ea"/>
                  </a:rPr>
                  <a:t>進捗管理の状況で部課長</a:t>
                </a:r>
                <a:r>
                  <a:rPr lang="ja-JP" altLang="en-US" sz="900" dirty="0" err="1" smtClean="0">
                    <a:latin typeface="+mn-ea"/>
                  </a:rPr>
                  <a:t>っ</a:t>
                </a:r>
                <a:r>
                  <a:rPr lang="ja-JP" altLang="en-US" sz="900" dirty="0" smtClean="0">
                    <a:latin typeface="+mn-ea"/>
                  </a:rPr>
                  <a:t>同行営業</a:t>
                </a:r>
                <a:endParaRPr lang="en-US" altLang="ja-JP" sz="900" dirty="0" smtClean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</a:t>
                </a:r>
                <a:r>
                  <a:rPr lang="ja-JP" altLang="en-US" sz="900" dirty="0" smtClean="0">
                    <a:latin typeface="+mn-ea"/>
                  </a:rPr>
                  <a:t>　　　　</a:t>
                </a:r>
                <a:r>
                  <a:rPr lang="ja-JP" altLang="en-US" sz="900" dirty="0">
                    <a:latin typeface="+mn-ea"/>
                  </a:rPr>
                  <a:t>月次営業会議で実施状況</a:t>
                </a:r>
                <a:r>
                  <a:rPr lang="ja-JP" altLang="en-US" sz="900" dirty="0" smtClean="0">
                    <a:latin typeface="+mn-ea"/>
                  </a:rPr>
                  <a:t>報告</a:t>
                </a: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</p:grpSp>
        <p:sp>
          <p:nvSpPr>
            <p:cNvPr id="21" name="テキスト ボックス 20"/>
            <p:cNvSpPr txBox="1"/>
            <p:nvPr/>
          </p:nvSpPr>
          <p:spPr>
            <a:xfrm>
              <a:off x="7369736" y="875987"/>
              <a:ext cx="578557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田中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369736" y="1564680"/>
              <a:ext cx="578557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田中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369736" y="2208456"/>
              <a:ext cx="578557" cy="521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佐藤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7377977" y="2930031"/>
              <a:ext cx="576910" cy="521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山田</a:t>
              </a:r>
              <a:endPara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全営業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377977" y="3571863"/>
              <a:ext cx="576910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山田</a:t>
              </a:r>
              <a:endPara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全営業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390307" y="4213771"/>
              <a:ext cx="576910" cy="454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山田</a:t>
              </a:r>
              <a:endPara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全営業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369736" y="4853581"/>
              <a:ext cx="578557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鈴木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7377977" y="5532367"/>
              <a:ext cx="576910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坂井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7377977" y="6211153"/>
              <a:ext cx="576910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全営業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007632" y="358814"/>
              <a:ext cx="1000527" cy="3110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1050" b="1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いつまでに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009281" y="889601"/>
              <a:ext cx="1000526" cy="5095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1050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９月末</a:t>
              </a: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8009281" y="1578294"/>
              <a:ext cx="1000526" cy="521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1050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１２月末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8007632" y="2222071"/>
              <a:ext cx="1000527" cy="521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1050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３月末</a:t>
              </a: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8015874" y="2943645"/>
              <a:ext cx="1000526" cy="521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1050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４月末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8015874" y="3585477"/>
              <a:ext cx="1000526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６月末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8015874" y="4212837"/>
              <a:ext cx="1000526" cy="455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８月末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8007632" y="4867196"/>
              <a:ext cx="1000527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1050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５月末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015874" y="5545981"/>
              <a:ext cx="1000526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1050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６月末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015875" y="6201428"/>
              <a:ext cx="1000526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1050" b="1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３月末</a:t>
              </a:r>
            </a:p>
          </p:txBody>
        </p:sp>
        <p:cxnSp>
          <p:nvCxnSpPr>
            <p:cNvPr id="40" name="カギ線コネクタ 39"/>
            <p:cNvCxnSpPr/>
            <p:nvPr/>
          </p:nvCxnSpPr>
          <p:spPr>
            <a:xfrm rot="10800000" flipV="1">
              <a:off x="1643496" y="1237929"/>
              <a:ext cx="379112" cy="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カギ線コネクタ 40"/>
            <p:cNvCxnSpPr/>
            <p:nvPr/>
          </p:nvCxnSpPr>
          <p:spPr>
            <a:xfrm rot="10800000" flipV="1">
              <a:off x="3336312" y="1228204"/>
              <a:ext cx="379112" cy="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カギ線コネクタ 41"/>
            <p:cNvCxnSpPr/>
            <p:nvPr/>
          </p:nvCxnSpPr>
          <p:spPr>
            <a:xfrm rot="10800000" flipV="1">
              <a:off x="3337962" y="3221773"/>
              <a:ext cx="379112" cy="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カギ線コネクタ 42"/>
            <p:cNvCxnSpPr>
              <a:stCxn id="50" idx="1"/>
            </p:cNvCxnSpPr>
            <p:nvPr/>
          </p:nvCxnSpPr>
          <p:spPr>
            <a:xfrm rot="10800000" flipV="1">
              <a:off x="3362684" y="5132681"/>
              <a:ext cx="329665" cy="9926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カギ線コネクタ 43"/>
            <p:cNvCxnSpPr/>
            <p:nvPr/>
          </p:nvCxnSpPr>
          <p:spPr>
            <a:xfrm rot="16200000" flipV="1">
              <a:off x="2968169" y="1782445"/>
              <a:ext cx="1271994" cy="182962"/>
            </a:xfrm>
            <a:prstGeom prst="bentConnector3">
              <a:avLst>
                <a:gd name="adj1" fmla="val -37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>
              <a:stCxn id="57" idx="1"/>
            </p:cNvCxnSpPr>
            <p:nvPr/>
          </p:nvCxnSpPr>
          <p:spPr>
            <a:xfrm flipH="1">
              <a:off x="3512694" y="1825302"/>
              <a:ext cx="179666" cy="1556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カギ線コネクタ 45"/>
            <p:cNvCxnSpPr/>
            <p:nvPr/>
          </p:nvCxnSpPr>
          <p:spPr>
            <a:xfrm rot="16200000" flipV="1">
              <a:off x="2969826" y="3764341"/>
              <a:ext cx="1271994" cy="182964"/>
            </a:xfrm>
            <a:prstGeom prst="bentConnector3">
              <a:avLst>
                <a:gd name="adj1" fmla="val -37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H="1">
              <a:off x="3514333" y="3807201"/>
              <a:ext cx="181315" cy="1361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カギ線コネクタ 47"/>
            <p:cNvCxnSpPr/>
            <p:nvPr/>
          </p:nvCxnSpPr>
          <p:spPr>
            <a:xfrm rot="16200000" flipV="1">
              <a:off x="3006912" y="5665378"/>
              <a:ext cx="1271994" cy="181315"/>
            </a:xfrm>
            <a:prstGeom prst="bentConnector3">
              <a:avLst>
                <a:gd name="adj1" fmla="val -37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flipH="1">
              <a:off x="3530176" y="5746520"/>
              <a:ext cx="179666" cy="13614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テキスト ボックス 58"/>
          <p:cNvSpPr txBox="1"/>
          <p:nvPr/>
        </p:nvSpPr>
        <p:spPr>
          <a:xfrm>
            <a:off x="2917861" y="1201871"/>
            <a:ext cx="5715411" cy="376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46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「必達アクション・シート」記入例</a:t>
            </a:r>
          </a:p>
        </p:txBody>
      </p:sp>
      <p:cxnSp>
        <p:nvCxnSpPr>
          <p:cNvPr id="60" name="カギ線コネクタ 59"/>
          <p:cNvCxnSpPr/>
          <p:nvPr/>
        </p:nvCxnSpPr>
        <p:spPr bwMode="auto">
          <a:xfrm rot="10800000">
            <a:off x="1754005" y="2385503"/>
            <a:ext cx="327209" cy="345757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stCxn id="16" idx="1"/>
          </p:cNvCxnSpPr>
          <p:nvPr/>
        </p:nvCxnSpPr>
        <p:spPr>
          <a:xfrm flipH="1">
            <a:off x="1735138" y="4352591"/>
            <a:ext cx="273049" cy="6345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-122902" y="239103"/>
            <a:ext cx="92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戦略目標から行動計画及び達成指標への展開例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0825" y="692696"/>
            <a:ext cx="8493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以下のフォーマットはひとつの例ですが、「誰がいつまでに」と行動が書けるようになるまで展開することが重要です。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0" y="6488668"/>
            <a:ext cx="13236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1-5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045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84212" y="127221"/>
            <a:ext cx="7775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アクション・マトリクス：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QB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ハウス事例</a:t>
            </a:r>
          </a:p>
        </p:txBody>
      </p:sp>
      <p:graphicFrame>
        <p:nvGraphicFramePr>
          <p:cNvPr id="1128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109676"/>
              </p:ext>
            </p:extLst>
          </p:nvPr>
        </p:nvGraphicFramePr>
        <p:xfrm>
          <a:off x="457199" y="999460"/>
          <a:ext cx="8229600" cy="523372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78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取り除く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増やす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85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電話予約受付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シャワーなどの設備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ひげそり・洗髪など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ヘアーカットのスピード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清潔さ（減菌器、新品のくしなど）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値ごろ感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減らす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付け加える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ヘアートリートメント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雑誌・コーヒーなどの各種サービス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エアーウオッシャー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ネットを活用した経営管理システム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970843" y="6351645"/>
            <a:ext cx="6986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latin typeface="+mn-ea"/>
              </a:rPr>
              <a:t>「ブルー・オーシャン戦略」</a:t>
            </a:r>
            <a:r>
              <a:rPr lang="en-US" altLang="ja-JP" sz="1200" dirty="0">
                <a:latin typeface="+mn-ea"/>
              </a:rPr>
              <a:t>W</a:t>
            </a:r>
            <a:r>
              <a:rPr lang="ja-JP" altLang="ja-JP" sz="1200" dirty="0">
                <a:latin typeface="+mn-ea"/>
              </a:rPr>
              <a:t>・チャンキムとレネ・モボルニュ著　ダイヤモンド社</a:t>
            </a:r>
            <a:r>
              <a:rPr lang="ja-JP" altLang="ja-JP" sz="1200" dirty="0" smtClean="0">
                <a:latin typeface="+mn-ea"/>
              </a:rPr>
              <a:t>より</a:t>
            </a:r>
            <a:endParaRPr lang="ja-JP" altLang="ja-JP" sz="1200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6443978"/>
            <a:ext cx="138907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1-17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04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84212" y="127221"/>
            <a:ext cx="7775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マトリクス・ワークシート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28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22750"/>
              </p:ext>
            </p:extLst>
          </p:nvPr>
        </p:nvGraphicFramePr>
        <p:xfrm>
          <a:off x="457199" y="999460"/>
          <a:ext cx="8229600" cy="4772054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78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取り除く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増やす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49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減らす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付け加える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970843" y="6351645"/>
            <a:ext cx="6986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latin typeface="+mn-ea"/>
              </a:rPr>
              <a:t>「ブルー・オーシャン戦略」</a:t>
            </a:r>
            <a:r>
              <a:rPr lang="en-US" altLang="ja-JP" sz="1200" dirty="0">
                <a:latin typeface="+mn-ea"/>
              </a:rPr>
              <a:t>W</a:t>
            </a:r>
            <a:r>
              <a:rPr lang="ja-JP" altLang="ja-JP" sz="1200" dirty="0">
                <a:latin typeface="+mn-ea"/>
              </a:rPr>
              <a:t>・チャンキムとレネ・モボルニュ著　ダイヤモンド社</a:t>
            </a:r>
            <a:r>
              <a:rPr lang="ja-JP" altLang="ja-JP" sz="1200" dirty="0" smtClean="0">
                <a:latin typeface="+mn-ea"/>
              </a:rPr>
              <a:t>より</a:t>
            </a:r>
            <a:endParaRPr lang="ja-JP" altLang="ja-JP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2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21265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顧客から見た価値を検証する買い手の効用マップ・ワークシート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6419968"/>
            <a:ext cx="138907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1-18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50803" y="5681190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各セルに</a:t>
            </a:r>
            <a:r>
              <a:rPr kumimoji="1" lang="ja-JP" altLang="en-US" sz="1200" dirty="0" err="1" smtClean="0"/>
              <a:t>〇</a:t>
            </a:r>
            <a:r>
              <a:rPr kumimoji="1" lang="ja-JP" altLang="en-US" sz="1200" dirty="0" smtClean="0"/>
              <a:t>△Ｘを入れる</a:t>
            </a:r>
            <a:endParaRPr kumimoji="1" lang="ja-JP" altLang="en-US" sz="12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70829"/>
              </p:ext>
            </p:extLst>
          </p:nvPr>
        </p:nvGraphicFramePr>
        <p:xfrm>
          <a:off x="2948088" y="2234638"/>
          <a:ext cx="4580154" cy="326239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63359"/>
                <a:gridCol w="763359"/>
                <a:gridCol w="763359"/>
                <a:gridCol w="763359"/>
                <a:gridCol w="763359"/>
                <a:gridCol w="763359"/>
              </a:tblGrid>
              <a:tr h="54373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</a:tr>
              <a:tr h="54373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</a:tr>
              <a:tr h="543733"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</a:tr>
              <a:tr h="543733"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</a:tr>
              <a:tr h="54373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</a:tr>
              <a:tr h="54373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881153" y="2234638"/>
            <a:ext cx="101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顧客の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　生産性</a:t>
            </a:r>
            <a:endParaRPr kumimoji="1" lang="ja-JP" altLang="en-US" sz="12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1153" y="2888875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</a:rPr>
              <a:t>シンプルさ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81153" y="3471164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</a:rPr>
              <a:t>利便性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81153" y="401010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</a:rPr>
              <a:t>リスク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81153" y="4390641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楽しさや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好ましい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イメージ</a:t>
            </a:r>
            <a:endParaRPr kumimoji="1" lang="ja-JP" altLang="en-US" sz="12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81153" y="506607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</a:rPr>
              <a:t>環境への</a:t>
            </a:r>
            <a:r>
              <a:rPr kumimoji="1" lang="en-US" altLang="ja-JP" sz="1200" dirty="0" smtClean="0">
                <a:latin typeface="メイリオ" pitchFamily="50" charset="-128"/>
                <a:ea typeface="メイリオ" pitchFamily="50" charset="-128"/>
              </a:rPr>
              <a:t/>
            </a:r>
            <a:br>
              <a:rPr kumimoji="1" lang="en-US" altLang="ja-JP" sz="1200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配慮</a:t>
            </a:r>
            <a:endParaRPr kumimoji="1" lang="ja-JP" altLang="en-US" sz="12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19488" y="2234637"/>
            <a:ext cx="461665" cy="32623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効用</a:t>
            </a:r>
            <a:r>
              <a:rPr lang="ja-JP" altLang="en-US" b="1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を</a:t>
            </a:r>
            <a:r>
              <a:rPr lang="ja-JP" altLang="en-US" b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生み出す６つのテコ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99385" y="17628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1</a:t>
            </a:r>
          </a:p>
          <a:p>
            <a:pPr algn="ctr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購入</a:t>
            </a:r>
            <a:endParaRPr kumimoji="1" lang="ja-JP" altLang="en-US" sz="1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44853" y="17628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2</a:t>
            </a:r>
          </a:p>
          <a:p>
            <a:pPr algn="ctr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納品</a:t>
            </a:r>
            <a:endParaRPr kumimoji="1" lang="ja-JP" altLang="en-US" sz="1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90321" y="17628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3</a:t>
            </a: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</a:rPr>
              <a:t>使用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35789" y="17628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4</a:t>
            </a:r>
          </a:p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</a:rPr>
              <a:t>併用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04957" y="177348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5</a:t>
            </a:r>
          </a:p>
          <a:p>
            <a:pPr algn="ctr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保守管理</a:t>
            </a:r>
            <a:endParaRPr kumimoji="1" lang="ja-JP" altLang="en-US" sz="1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33204" y="17628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6</a:t>
            </a:r>
          </a:p>
          <a:p>
            <a:pPr algn="ctr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廃棄</a:t>
            </a:r>
            <a:endParaRPr kumimoji="1" lang="ja-JP" altLang="en-US" sz="1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48088" y="1217272"/>
            <a:ext cx="45801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顧客経験の</a:t>
            </a:r>
            <a:r>
              <a:rPr kumimoji="1" lang="en-US" altLang="ja-JP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b="1" dirty="0" err="1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っの</a:t>
            </a:r>
            <a:r>
              <a:rPr kumimoji="1" lang="ja-JP" altLang="en-US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ステージ</a:t>
            </a:r>
            <a:endParaRPr kumimoji="1" lang="ja-JP" altLang="en-US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666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テキスト ボックス 2"/>
          <p:cNvSpPr txBox="1">
            <a:spLocks noChangeArrowheads="1"/>
          </p:cNvSpPr>
          <p:nvPr/>
        </p:nvSpPr>
        <p:spPr bwMode="auto">
          <a:xfrm>
            <a:off x="583223" y="1218662"/>
            <a:ext cx="7977554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662" b="1" dirty="0" smtClean="0">
                <a:latin typeface="HG丸ｺﾞｼｯｸM-PRO" pitchFamily="50" charset="-128"/>
                <a:ea typeface="HG丸ｺﾞｼｯｸM-PRO" pitchFamily="50" charset="-128"/>
              </a:rPr>
              <a:t>必達アクションリスト</a:t>
            </a:r>
            <a:endParaRPr lang="ja-JP" altLang="en-US" sz="1662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720971" y="1693446"/>
            <a:ext cx="1167912" cy="2299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894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何を</a:t>
            </a: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 bwMode="auto">
          <a:xfrm>
            <a:off x="2205406" y="1693446"/>
            <a:ext cx="1169377" cy="2299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894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そ</a:t>
            </a:r>
            <a:r>
              <a:rPr lang="ja-JP" altLang="en-US" sz="894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のために何を</a:t>
            </a:r>
            <a:r>
              <a:rPr lang="en-US" altLang="ja-JP" sz="894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(1)</a:t>
            </a: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 bwMode="auto">
          <a:xfrm>
            <a:off x="3689841" y="1693446"/>
            <a:ext cx="2294625" cy="2299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894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そのために何を</a:t>
            </a:r>
            <a:r>
              <a:rPr lang="en-US" altLang="ja-JP" sz="894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(2)</a:t>
            </a: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 bwMode="auto">
          <a:xfrm>
            <a:off x="6089442" y="1693446"/>
            <a:ext cx="1389883" cy="2299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894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誰</a:t>
            </a:r>
            <a:r>
              <a:rPr lang="ja-JP" altLang="en-US" sz="894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が、いつまでに</a:t>
            </a: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左矢印 11"/>
          <p:cNvSpPr/>
          <p:nvPr/>
        </p:nvSpPr>
        <p:spPr bwMode="auto">
          <a:xfrm>
            <a:off x="1953360" y="1759388"/>
            <a:ext cx="171449" cy="16412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435" tIns="29217" rIns="58435" bIns="29217" anchor="ctr"/>
          <a:lstStyle/>
          <a:p>
            <a:pPr algn="ctr">
              <a:defRPr/>
            </a:pPr>
            <a:endParaRPr lang="ja-JP" altLang="en-US" sz="1150"/>
          </a:p>
        </p:txBody>
      </p:sp>
      <p:sp>
        <p:nvSpPr>
          <p:cNvPr id="13" name="左矢印 12"/>
          <p:cNvSpPr/>
          <p:nvPr/>
        </p:nvSpPr>
        <p:spPr bwMode="auto">
          <a:xfrm>
            <a:off x="3420209" y="1752062"/>
            <a:ext cx="171450" cy="16412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435" tIns="29217" rIns="58435" bIns="29217" anchor="ctr"/>
          <a:lstStyle/>
          <a:p>
            <a:pPr algn="ctr">
              <a:defRPr/>
            </a:pPr>
            <a:endParaRPr lang="ja-JP" altLang="en-US" sz="1150"/>
          </a:p>
        </p:txBody>
      </p:sp>
      <p:sp>
        <p:nvSpPr>
          <p:cNvPr id="14" name="テキスト ボックス 13"/>
          <p:cNvSpPr txBox="1"/>
          <p:nvPr/>
        </p:nvSpPr>
        <p:spPr bwMode="auto">
          <a:xfrm>
            <a:off x="720971" y="2087634"/>
            <a:ext cx="1147397" cy="921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endParaRPr lang="ja-JP" altLang="en-US" sz="1015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 bwMode="auto">
          <a:xfrm>
            <a:off x="2124808" y="2087634"/>
            <a:ext cx="1229458" cy="921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1108" dirty="0" smtClean="0">
                <a:latin typeface="+mn-ea"/>
              </a:rPr>
              <a:t>1-1.</a:t>
            </a:r>
            <a:endParaRPr lang="ja-JP" altLang="en-US" sz="1108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 bwMode="auto">
          <a:xfrm>
            <a:off x="2124808" y="3621892"/>
            <a:ext cx="1249974" cy="893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1108" dirty="0">
                <a:latin typeface="+mn-ea"/>
              </a:rPr>
              <a:t>1-2.</a:t>
            </a:r>
            <a:r>
              <a:rPr lang="ja-JP" altLang="en-US" sz="1108" dirty="0">
                <a:latin typeface="+mn-ea"/>
              </a:rPr>
              <a:t> </a:t>
            </a:r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2124808" y="5093139"/>
            <a:ext cx="1295400" cy="9085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1108" dirty="0">
                <a:latin typeface="+mn-ea"/>
              </a:rPr>
              <a:t>1-3.</a:t>
            </a:r>
            <a:r>
              <a:rPr lang="ja-JP" altLang="en-US" sz="1108" dirty="0">
                <a:latin typeface="+mn-ea"/>
              </a:rPr>
              <a:t>　</a:t>
            </a:r>
          </a:p>
        </p:txBody>
      </p:sp>
      <p:grpSp>
        <p:nvGrpSpPr>
          <p:cNvPr id="32783" name="グループ化 17"/>
          <p:cNvGrpSpPr>
            <a:grpSpLocks/>
          </p:cNvGrpSpPr>
          <p:nvPr/>
        </p:nvGrpSpPr>
        <p:grpSpPr bwMode="auto">
          <a:xfrm>
            <a:off x="3689841" y="2087635"/>
            <a:ext cx="2294626" cy="1418493"/>
            <a:chOff x="5756819" y="857761"/>
            <a:chExt cx="2200802" cy="1898438"/>
          </a:xfrm>
        </p:grpSpPr>
        <p:sp>
          <p:nvSpPr>
            <p:cNvPr id="56" name="テキスト ボックス 55"/>
            <p:cNvSpPr txBox="1"/>
            <p:nvPr/>
          </p:nvSpPr>
          <p:spPr>
            <a:xfrm>
              <a:off x="5756819" y="857761"/>
              <a:ext cx="2200802" cy="61679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1-1-1.</a:t>
              </a:r>
              <a:r>
                <a:rPr lang="ja-JP" altLang="en-US" sz="831" dirty="0">
                  <a:latin typeface="+mn-ea"/>
                </a:rPr>
                <a:t>　　</a:t>
              </a: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756819" y="1528490"/>
              <a:ext cx="2200802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1-1-2.</a:t>
              </a:r>
              <a:r>
                <a:rPr lang="ja-JP" altLang="en-US" sz="831" dirty="0">
                  <a:latin typeface="+mn-ea"/>
                </a:rPr>
                <a:t>　　</a:t>
              </a: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756819" y="2195297"/>
              <a:ext cx="2200802" cy="560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1-1-3.</a:t>
              </a:r>
              <a:r>
                <a:rPr lang="ja-JP" altLang="en-US" sz="831" dirty="0">
                  <a:latin typeface="+mn-ea"/>
                </a:rPr>
                <a:t>　</a:t>
              </a:r>
            </a:p>
          </p:txBody>
        </p:sp>
      </p:grpSp>
      <p:grpSp>
        <p:nvGrpSpPr>
          <p:cNvPr id="32784" name="グループ化 18"/>
          <p:cNvGrpSpPr>
            <a:grpSpLocks/>
          </p:cNvGrpSpPr>
          <p:nvPr/>
        </p:nvGrpSpPr>
        <p:grpSpPr bwMode="auto">
          <a:xfrm>
            <a:off x="3689841" y="3594050"/>
            <a:ext cx="2294626" cy="1418491"/>
            <a:chOff x="5756818" y="857263"/>
            <a:chExt cx="2200802" cy="1898437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5756819" y="857263"/>
              <a:ext cx="2200801" cy="560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1-2-1.</a:t>
              </a:r>
              <a:r>
                <a:rPr lang="ja-JP" altLang="en-US" sz="831" dirty="0">
                  <a:latin typeface="+mn-ea"/>
                </a:rPr>
                <a:t>　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5756818" y="1527991"/>
              <a:ext cx="2200801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1-2-2.</a:t>
              </a:r>
              <a:r>
                <a:rPr lang="ja-JP" altLang="en-US" sz="831" dirty="0">
                  <a:latin typeface="+mn-ea"/>
                </a:rPr>
                <a:t>　</a:t>
              </a: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5756818" y="2194798"/>
              <a:ext cx="2200801" cy="560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1-2-3.</a:t>
              </a:r>
              <a:r>
                <a:rPr lang="ja-JP" altLang="en-US" sz="831" dirty="0">
                  <a:latin typeface="+mn-ea"/>
                </a:rPr>
                <a:t>　</a:t>
              </a:r>
            </a:p>
          </p:txBody>
        </p:sp>
      </p:grpSp>
      <p:grpSp>
        <p:nvGrpSpPr>
          <p:cNvPr id="32785" name="グループ化 19"/>
          <p:cNvGrpSpPr>
            <a:grpSpLocks/>
          </p:cNvGrpSpPr>
          <p:nvPr/>
        </p:nvGrpSpPr>
        <p:grpSpPr bwMode="auto">
          <a:xfrm>
            <a:off x="3689841" y="5079950"/>
            <a:ext cx="2294626" cy="1419958"/>
            <a:chOff x="5756818" y="856206"/>
            <a:chExt cx="2200802" cy="1900400"/>
          </a:xfrm>
        </p:grpSpPr>
        <p:sp>
          <p:nvSpPr>
            <p:cNvPr id="50" name="テキスト ボックス 49"/>
            <p:cNvSpPr txBox="1"/>
            <p:nvPr/>
          </p:nvSpPr>
          <p:spPr>
            <a:xfrm>
              <a:off x="5756819" y="856206"/>
              <a:ext cx="2200801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1-3-1.</a:t>
              </a:r>
              <a:endParaRPr lang="ja-JP" altLang="en-US" sz="831" dirty="0">
                <a:latin typeface="+mn-ea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756818" y="1528897"/>
              <a:ext cx="2200801" cy="560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1-3-2.</a:t>
              </a:r>
              <a:r>
                <a:rPr lang="ja-JP" altLang="en-US" sz="831" dirty="0">
                  <a:latin typeface="+mn-ea"/>
                </a:rPr>
                <a:t>　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5756818" y="2193742"/>
              <a:ext cx="2200801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831" dirty="0">
                  <a:latin typeface="+mn-ea"/>
                </a:rPr>
                <a:t>1-3-3.</a:t>
              </a:r>
              <a:r>
                <a:rPr lang="ja-JP" altLang="en-US" sz="831" dirty="0">
                  <a:latin typeface="+mn-ea"/>
                </a:rPr>
                <a:t>　</a:t>
              </a:r>
            </a:p>
          </p:txBody>
        </p:sp>
      </p:grpSp>
      <p:sp>
        <p:nvSpPr>
          <p:cNvPr id="21" name="テキスト ボックス 20"/>
          <p:cNvSpPr txBox="1"/>
          <p:nvPr/>
        </p:nvSpPr>
        <p:spPr bwMode="auto">
          <a:xfrm>
            <a:off x="6099241" y="2083101"/>
            <a:ext cx="1374222" cy="444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 bwMode="auto">
          <a:xfrm>
            <a:off x="6099241" y="2601985"/>
            <a:ext cx="1374222" cy="39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 bwMode="auto">
          <a:xfrm>
            <a:off x="6099241" y="3087027"/>
            <a:ext cx="1374222" cy="392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 bwMode="auto">
          <a:xfrm>
            <a:off x="6109018" y="3607239"/>
            <a:ext cx="1370307" cy="392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 bwMode="auto">
          <a:xfrm>
            <a:off x="6109018" y="4090816"/>
            <a:ext cx="1370307" cy="39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 bwMode="auto">
          <a:xfrm>
            <a:off x="6109018" y="4619819"/>
            <a:ext cx="1370307" cy="392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 bwMode="auto">
          <a:xfrm>
            <a:off x="6099241" y="5079950"/>
            <a:ext cx="1374222" cy="3941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 bwMode="auto">
          <a:xfrm>
            <a:off x="6109018" y="5591369"/>
            <a:ext cx="1370307" cy="39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 bwMode="auto">
          <a:xfrm>
            <a:off x="6109018" y="6102790"/>
            <a:ext cx="1370307" cy="3941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 bwMode="auto">
          <a:xfrm>
            <a:off x="7526216" y="1693446"/>
            <a:ext cx="889489" cy="2299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894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達成指標</a:t>
            </a: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 bwMode="auto">
          <a:xfrm>
            <a:off x="7527682" y="2093358"/>
            <a:ext cx="889488" cy="4338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 bwMode="auto">
          <a:xfrm>
            <a:off x="7527682" y="2612242"/>
            <a:ext cx="889488" cy="392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 bwMode="auto">
          <a:xfrm>
            <a:off x="7526216" y="3097284"/>
            <a:ext cx="889489" cy="392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 bwMode="auto">
          <a:xfrm>
            <a:off x="7533544" y="3617496"/>
            <a:ext cx="889488" cy="392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 bwMode="auto">
          <a:xfrm>
            <a:off x="7533544" y="4101073"/>
            <a:ext cx="889488" cy="3941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 bwMode="auto">
          <a:xfrm>
            <a:off x="7533544" y="4630077"/>
            <a:ext cx="889488" cy="392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 bwMode="auto">
          <a:xfrm>
            <a:off x="7526216" y="5090209"/>
            <a:ext cx="889489" cy="39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 bwMode="auto">
          <a:xfrm>
            <a:off x="7533544" y="5601627"/>
            <a:ext cx="889488" cy="3941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 bwMode="auto">
          <a:xfrm>
            <a:off x="7533545" y="6095462"/>
            <a:ext cx="889488" cy="39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894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40" name="カギ線コネクタ 39"/>
          <p:cNvCxnSpPr/>
          <p:nvPr/>
        </p:nvCxnSpPr>
        <p:spPr bwMode="auto">
          <a:xfrm rot="10800000">
            <a:off x="1868371" y="2355800"/>
            <a:ext cx="256441" cy="11723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カギ線コネクタ 40"/>
          <p:cNvCxnSpPr/>
          <p:nvPr/>
        </p:nvCxnSpPr>
        <p:spPr bwMode="auto">
          <a:xfrm rot="10800000" flipV="1">
            <a:off x="3373313" y="2348473"/>
            <a:ext cx="337038" cy="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カギ線コネクタ 41"/>
          <p:cNvCxnSpPr/>
          <p:nvPr/>
        </p:nvCxnSpPr>
        <p:spPr bwMode="auto">
          <a:xfrm rot="10800000" flipV="1">
            <a:off x="3374783" y="3850493"/>
            <a:ext cx="337038" cy="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カギ線コネクタ 42"/>
          <p:cNvCxnSpPr/>
          <p:nvPr/>
        </p:nvCxnSpPr>
        <p:spPr bwMode="auto">
          <a:xfrm rot="10800000" flipV="1">
            <a:off x="3396759" y="5297712"/>
            <a:ext cx="337038" cy="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カギ線コネクタ 43"/>
          <p:cNvCxnSpPr/>
          <p:nvPr/>
        </p:nvCxnSpPr>
        <p:spPr bwMode="auto">
          <a:xfrm rot="16200000" flipV="1">
            <a:off x="3132267" y="2753652"/>
            <a:ext cx="958362" cy="162657"/>
          </a:xfrm>
          <a:prstGeom prst="bentConnector3">
            <a:avLst>
              <a:gd name="adj1" fmla="val -3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stCxn id="57" idx="1"/>
          </p:cNvCxnSpPr>
          <p:nvPr/>
        </p:nvCxnSpPr>
        <p:spPr bwMode="auto">
          <a:xfrm flipH="1">
            <a:off x="3530130" y="2799080"/>
            <a:ext cx="159716" cy="10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/>
          <p:cNvCxnSpPr/>
          <p:nvPr/>
        </p:nvCxnSpPr>
        <p:spPr bwMode="auto">
          <a:xfrm rot="16200000" flipV="1">
            <a:off x="3133741" y="4246878"/>
            <a:ext cx="958362" cy="162659"/>
          </a:xfrm>
          <a:prstGeom prst="bentConnector3">
            <a:avLst>
              <a:gd name="adj1" fmla="val -3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 bwMode="auto">
          <a:xfrm flipH="1">
            <a:off x="3531581" y="4291574"/>
            <a:ext cx="161193" cy="10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カギ線コネクタ 47"/>
          <p:cNvCxnSpPr/>
          <p:nvPr/>
        </p:nvCxnSpPr>
        <p:spPr bwMode="auto">
          <a:xfrm rot="16200000" flipV="1">
            <a:off x="3166699" y="5679293"/>
            <a:ext cx="958362" cy="161193"/>
          </a:xfrm>
          <a:prstGeom prst="bentConnector3">
            <a:avLst>
              <a:gd name="adj1" fmla="val -3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 bwMode="auto">
          <a:xfrm flipH="1">
            <a:off x="3545661" y="5752623"/>
            <a:ext cx="159727" cy="10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51692" y="169744"/>
            <a:ext cx="844061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戦略目標から行動計画及び達成指標への展開例</a:t>
            </a:r>
          </a:p>
        </p:txBody>
      </p:sp>
      <p:cxnSp>
        <p:nvCxnSpPr>
          <p:cNvPr id="60" name="カギ線コネクタ 59"/>
          <p:cNvCxnSpPr>
            <a:stCxn id="17" idx="1"/>
          </p:cNvCxnSpPr>
          <p:nvPr/>
        </p:nvCxnSpPr>
        <p:spPr bwMode="auto">
          <a:xfrm rot="10800000">
            <a:off x="1970779" y="2355801"/>
            <a:ext cx="154031" cy="3191607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>
            <a:stCxn id="16" idx="1"/>
          </p:cNvCxnSpPr>
          <p:nvPr/>
        </p:nvCxnSpPr>
        <p:spPr>
          <a:xfrm flipH="1" flipV="1">
            <a:off x="1970774" y="4068836"/>
            <a:ext cx="154035" cy="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287867" y="728133"/>
            <a:ext cx="8525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選んだテーマを「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何を」へ入れ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そのために何を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」へ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展開、②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「そのために何を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を展開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「誰が」「いつまでに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」が入れられる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まで展開</a:t>
            </a:r>
          </a:p>
        </p:txBody>
      </p:sp>
    </p:spTree>
    <p:extLst>
      <p:ext uri="{BB962C8B-B14F-4D97-AF65-F5344CB8AC3E}">
        <p14:creationId xmlns:p14="http://schemas.microsoft.com/office/powerpoint/2010/main" val="404526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139386"/>
              </p:ext>
            </p:extLst>
          </p:nvPr>
        </p:nvGraphicFramePr>
        <p:xfrm>
          <a:off x="168967" y="937539"/>
          <a:ext cx="8806068" cy="5434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213"/>
                <a:gridCol w="1761213"/>
                <a:gridCol w="880608"/>
                <a:gridCol w="880608"/>
                <a:gridCol w="1761213"/>
                <a:gridCol w="1761213"/>
              </a:tblGrid>
              <a:tr h="2082018">
                <a:tc row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KP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（キーパートー）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・コンサルタント連携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IT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ベンダー連携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・支援機関連携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・金融機関連携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KA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（主な活動）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・顧客開拓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・ﾏｰｹﾃｨﾝｸﾞ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 ・営業活動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・講演・ｾﾐﾅｰ・研修講師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・コンサルティング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・外注管理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・コンサル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・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ＩＴベンダー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VP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（価値提案）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「変わる」ために、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・ビジネスモデル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見直し・再構築が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できる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・新ビジネスモデル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戦略策定から具現化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できる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IT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戦略を策定できる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IT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ソリューション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の選択・導入が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できる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CR</a:t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（顧客との関係・維持）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・フリーミアム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ｵﾝﾗｲﾝｾﾐﾅｰ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ｵﾝﾗｲﾝﾋﾞｼﾞﾈｽﾓﾃﾞﾙ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研究ｺﾐｭﾆﾃｨ 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ｵﾝﾗｲﾝｸﾞﾙｰﾌﾟｺﾝｻﾙ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・個別コンサル契約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戦略策定支援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174625" indent="0"/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業務変革支援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174625" indent="0"/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IT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導入支援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174625" indent="0"/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・グループコンサル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174625" indent="0"/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（安価）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174625" indent="0"/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・アフターフォロー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174625" indent="0"/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      </a:t>
                      </a:r>
                      <a:r>
                        <a:rPr kumimoji="1" lang="en-US" altLang="ja-JP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顧問契約</a:t>
                      </a:r>
                      <a:r>
                        <a:rPr kumimoji="1" lang="en-US" altLang="ja-JP" sz="12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</a:t>
                      </a:r>
                    </a:p>
                  </a:txBody>
                  <a:tcPr marL="68580" marR="68580" marT="42203" marB="42203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CS</a:t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（顧客セグメント）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・経営の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PDCA</a:t>
                      </a:r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が廻っ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て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いない企業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・過去の儲けの仕組み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では生きて行けなく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なりつつある企業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・ＩＴ導入したいが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どうして良いか分か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7313" indent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らない企業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44356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KR</a:t>
                      </a:r>
                      <a:b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（主なリソース）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・ナレッジ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・コンサル実績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（ブランド）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・オンライン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動画撮影ｽﾀﾃﾞｨｵ設備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CH</a:t>
                      </a: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（チャネル）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・セミナー／研修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金融機関連携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支援機関連携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・人脈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TIMC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パートナー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・ＩＴベンダー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5306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CS</a:t>
                      </a: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コスト構造）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700" dirty="0" smtClean="0"/>
                        <a:t>　</a:t>
                      </a:r>
                      <a:r>
                        <a:rPr kumimoji="1" lang="ja-JP" altLang="en-US" sz="1200" baseline="0" dirty="0" smtClean="0"/>
                        <a:t>  ・</a:t>
                      </a: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販促費</a:t>
                      </a:r>
                      <a:endParaRPr kumimoji="1" lang="en-US" altLang="ja-JP" sz="12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・外注費</a:t>
                      </a:r>
                      <a:endParaRPr kumimoji="1" lang="en-US" altLang="ja-JP" sz="12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・管理費</a:t>
                      </a:r>
                      <a:endParaRPr kumimoji="1" lang="en-US" altLang="ja-JP" sz="12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・一般経費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RS</a:t>
                      </a: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収入の流れ）　</a:t>
                      </a:r>
                      <a:endParaRPr kumimoji="1" lang="en-US" altLang="ja-JP" sz="12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無料コンサル（１：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コンサル報酬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講師代（講演、セミナ、研修）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ソリューション導入支援費</a:t>
                      </a:r>
                      <a:endParaRPr kumimoji="1" lang="en-US" altLang="ja-JP" sz="12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" y="230871"/>
            <a:ext cx="9144000" cy="706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経営センター（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TIMC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　フリーミアム・ビジネスモデル・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キャンバス例</a:t>
            </a:r>
            <a:r>
              <a:rPr lang="en-US" altLang="ja-JP" sz="1662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662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</a:t>
            </a:r>
            <a:r>
              <a:rPr lang="ja-JP" altLang="en-US" sz="1292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92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戦略</a:t>
            </a:r>
            <a:r>
              <a:rPr lang="ja-JP" altLang="en-US" sz="1292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策定</a:t>
            </a:r>
            <a:r>
              <a:rPr lang="ja-JP" altLang="en-US" sz="1292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支援ｸグループコンサル</a:t>
            </a:r>
            <a:r>
              <a:rPr lang="ja-JP" altLang="en-US" sz="1292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は無料、その他は有料</a:t>
            </a:r>
            <a:endParaRPr lang="ja-JP" altLang="en-US" sz="1292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638690"/>
            <a:ext cx="9108000" cy="3600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6488668"/>
            <a:ext cx="13236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1-11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83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975286"/>
              </p:ext>
            </p:extLst>
          </p:nvPr>
        </p:nvGraphicFramePr>
        <p:xfrm>
          <a:off x="168967" y="864270"/>
          <a:ext cx="8806068" cy="5631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213"/>
                <a:gridCol w="1761213"/>
                <a:gridCol w="880608"/>
                <a:gridCol w="880608"/>
                <a:gridCol w="1761213"/>
                <a:gridCol w="1761213"/>
              </a:tblGrid>
              <a:tr h="2082018">
                <a:tc row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KP</a:t>
                      </a:r>
                      <a:r>
                        <a:rPr kumimoji="1" lang="ja-JP" altLang="en-US" sz="1200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（キーパートー）</a:t>
                      </a:r>
                      <a:endParaRPr kumimoji="1" lang="en-US" altLang="ja-JP" sz="1200" dirty="0" smtClean="0">
                        <a:solidFill>
                          <a:srgbClr val="FF33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KA</a:t>
                      </a:r>
                      <a:r>
                        <a:rPr kumimoji="1" lang="ja-JP" altLang="en-US" sz="1200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（主な活動）</a:t>
                      </a:r>
                      <a:endParaRPr kumimoji="1" lang="en-US" altLang="ja-JP" sz="1200" dirty="0" smtClean="0">
                        <a:solidFill>
                          <a:srgbClr val="FF33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VP</a:t>
                      </a:r>
                      <a:r>
                        <a:rPr kumimoji="1" lang="ja-JP" altLang="en-US" sz="1200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（価値提案）</a:t>
                      </a:r>
                      <a:endParaRPr kumimoji="1" lang="en-US" altLang="ja-JP" sz="1200" dirty="0" smtClean="0">
                        <a:solidFill>
                          <a:srgbClr val="FF33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4625" indent="0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CR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68580" marR="68580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CS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6810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KR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CH</a:t>
                      </a:r>
                    </a:p>
                  </a:txBody>
                  <a:tcPr marL="68580" marR="68580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5306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CS</a:t>
                      </a:r>
                      <a:r>
                        <a:rPr kumimoji="1" lang="ja-JP" altLang="en-US" sz="1200" b="1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200" b="1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コスト構造）</a:t>
                      </a:r>
                      <a:endParaRPr kumimoji="1" lang="en-US" altLang="ja-JP" sz="1200" dirty="0" smtClean="0">
                        <a:solidFill>
                          <a:srgbClr val="FF3399"/>
                        </a:solidFill>
                      </a:endParaRPr>
                    </a:p>
                    <a:p>
                      <a:r>
                        <a:rPr kumimoji="1" lang="ja-JP" altLang="en-US" sz="1700" dirty="0" smtClean="0"/>
                        <a:t>　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RS</a:t>
                      </a:r>
                      <a:r>
                        <a:rPr kumimoji="1" lang="ja-JP" altLang="en-US" sz="1200" b="1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200" b="1" dirty="0" smtClean="0">
                          <a:solidFill>
                            <a:srgbClr val="FF33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収入の流れ）　</a:t>
                      </a:r>
                      <a:endParaRPr kumimoji="1" lang="en-US" altLang="ja-JP" sz="1200" b="1" dirty="0" smtClean="0">
                        <a:solidFill>
                          <a:srgbClr val="FF33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</a:t>
                      </a:r>
                      <a:endParaRPr kumimoji="1" lang="en-US" altLang="ja-JP" sz="12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" y="23087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ビジネスモデル・キャンバス・ワークシート</a:t>
            </a:r>
            <a:endParaRPr lang="en-US" altLang="ja-JP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638690"/>
            <a:ext cx="9108000" cy="3600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9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49875" y="33823"/>
            <a:ext cx="8675290" cy="559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継続的収益性（ゴール）へ向けた戦略ストーリー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en-US" sz="2400" b="1" dirty="0">
              <a:solidFill>
                <a:srgbClr val="CC0066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88746" y="6537829"/>
            <a:ext cx="3493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出典</a:t>
            </a:r>
            <a:r>
              <a:rPr kumimoji="1" lang="ja-JP" altLang="en-US" sz="1200" dirty="0" smtClean="0"/>
              <a:t>「ストーリーとしての競争戦略」楠木建著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31550" y="2511683"/>
            <a:ext cx="1150615" cy="58162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/>
              <a:t>クリティカルコア</a:t>
            </a:r>
            <a:endParaRPr kumimoji="1" lang="ja-JP" altLang="en-US" sz="1400" b="1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31071" y="1266865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構成要素（１）</a:t>
            </a:r>
            <a:endParaRPr kumimoji="1" lang="en-US" altLang="ja-JP" sz="1400" b="1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29038" y="2211970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構成要素</a:t>
            </a:r>
            <a:r>
              <a:rPr lang="ja-JP" altLang="en-US" sz="1400" b="1" dirty="0" smtClean="0"/>
              <a:t>（２）</a:t>
            </a:r>
            <a:endParaRPr lang="en-US" altLang="ja-JP" sz="1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5274" y="3093310"/>
            <a:ext cx="1395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キラーパス</a:t>
            </a:r>
            <a:endParaRPr kumimoji="1" lang="ja-JP" altLang="en-US" sz="12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29038" y="4438739"/>
            <a:ext cx="1190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パス（打ち手）</a:t>
            </a:r>
            <a:endParaRPr kumimoji="1" lang="ja-JP" altLang="en-US" sz="1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67054" y="2549861"/>
            <a:ext cx="1083669" cy="563869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400" b="1" dirty="0" smtClean="0"/>
              <a:t>コンセプト</a:t>
            </a:r>
            <a:endParaRPr kumimoji="1" lang="en-US" altLang="ja-JP" sz="1400" b="1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53186" y="2606185"/>
            <a:ext cx="1166814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/>
              <a:t>競争優位</a:t>
            </a:r>
            <a:r>
              <a:rPr lang="en-US" altLang="ja-JP" sz="1200" b="1" dirty="0" smtClean="0"/>
              <a:t/>
            </a:r>
            <a:br>
              <a:rPr lang="en-US" altLang="ja-JP" sz="1200" b="1" dirty="0" smtClean="0"/>
            </a:br>
            <a:r>
              <a:rPr lang="ja-JP" altLang="en-US" sz="1200" b="1" dirty="0" smtClean="0"/>
              <a:t>（シュート）</a:t>
            </a:r>
            <a:endParaRPr kumimoji="1" lang="ja-JP" altLang="en-US" sz="1200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82905" y="4013370"/>
            <a:ext cx="958914" cy="5638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</a:rPr>
              <a:t>継続的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1400" b="1" dirty="0" smtClean="0">
                <a:solidFill>
                  <a:srgbClr val="FF0000"/>
                </a:solidFill>
              </a:rPr>
            </a:br>
            <a:r>
              <a:rPr kumimoji="1" lang="ja-JP" altLang="en-US" sz="1400" b="1" dirty="0" smtClean="0">
                <a:solidFill>
                  <a:srgbClr val="FF0000"/>
                </a:solidFill>
              </a:rPr>
              <a:t>収益性</a:t>
            </a:r>
            <a:endParaRPr kumimoji="1" lang="en-US" altLang="ja-JP" sz="1400" b="1" dirty="0" smtClean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79655" y="4639164"/>
            <a:ext cx="985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/>
              <a:t>ゴール</a:t>
            </a:r>
            <a:endParaRPr kumimoji="1" lang="ja-JP" altLang="en-US" sz="12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57266" y="3186440"/>
            <a:ext cx="1395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ストーリーの「結」</a:t>
            </a:r>
            <a:endParaRPr kumimoji="1" lang="en-US" altLang="ja-JP" sz="1200" dirty="0" smtClean="0"/>
          </a:p>
          <a:p>
            <a:r>
              <a:rPr lang="ja-JP" altLang="en-US" sz="1200" dirty="0"/>
              <a:t>利益創出</a:t>
            </a:r>
            <a:r>
              <a:rPr lang="ja-JP" altLang="en-US" sz="1200" dirty="0" smtClean="0"/>
              <a:t>の論理</a:t>
            </a:r>
            <a:endParaRPr kumimoji="1" lang="ja-JP" altLang="en-US" sz="12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57266" y="2204670"/>
            <a:ext cx="176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ompetitive Advantage</a:t>
            </a:r>
            <a:endParaRPr kumimoji="1" lang="ja-JP" altLang="en-US" sz="12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82997" y="2166889"/>
            <a:ext cx="880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oncept</a:t>
            </a:r>
            <a:endParaRPr kumimoji="1" lang="ja-JP" altLang="en-US" sz="1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18349" y="3192184"/>
            <a:ext cx="18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</a:t>
            </a:r>
            <a:r>
              <a:rPr lang="ja-JP" altLang="en-US" sz="1200" dirty="0" smtClean="0"/>
              <a:t>起</a:t>
            </a:r>
            <a:r>
              <a:rPr kumimoji="1" lang="ja-JP" altLang="en-US" sz="1200" dirty="0" smtClean="0"/>
              <a:t>」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本質的な顧客価値の定義</a:t>
            </a:r>
            <a:endParaRPr kumimoji="1" lang="en-US" altLang="ja-JP" sz="1200" dirty="0" smtClean="0"/>
          </a:p>
          <a:p>
            <a:r>
              <a:rPr lang="ja-JP" altLang="en-US" sz="1200" dirty="0"/>
              <a:t>本当の</a:t>
            </a:r>
            <a:r>
              <a:rPr lang="ja-JP" altLang="en-US" sz="1200" dirty="0" smtClean="0"/>
              <a:t>ところ誰に何を売るか</a:t>
            </a:r>
            <a:endParaRPr kumimoji="1" lang="ja-JP" altLang="en-US" sz="12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57540" y="3083556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構成要素</a:t>
            </a:r>
            <a:r>
              <a:rPr lang="ja-JP" altLang="en-US" sz="1400" b="1" dirty="0" smtClean="0"/>
              <a:t>（３）</a:t>
            </a:r>
            <a:endParaRPr lang="en-US" altLang="ja-JP" sz="14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97777" y="3915337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構成要素</a:t>
            </a:r>
            <a:r>
              <a:rPr lang="ja-JP" altLang="en-US" sz="1400" b="1" dirty="0" smtClean="0"/>
              <a:t>（４）</a:t>
            </a:r>
            <a:endParaRPr lang="en-US" altLang="ja-JP" sz="14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71348" y="4797721"/>
            <a:ext cx="164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ストーリーの「承」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競合他社との「違い」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895028" y="878678"/>
            <a:ext cx="116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omponents</a:t>
            </a:r>
            <a:endParaRPr kumimoji="1" lang="ja-JP" altLang="en-US" sz="12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17753" y="2129513"/>
            <a:ext cx="116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ritical Core</a:t>
            </a:r>
            <a:endParaRPr kumimoji="1" lang="ja-JP" altLang="en-US" sz="12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31550" y="3438395"/>
            <a:ext cx="1645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ストーリーの「転」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独自性と一貫性の源泉となる中核的な</a:t>
            </a:r>
            <a:endParaRPr kumimoji="1" lang="en-US" altLang="ja-JP" sz="1200" dirty="0" smtClean="0"/>
          </a:p>
          <a:p>
            <a:r>
              <a:rPr lang="ja-JP" altLang="en-US" sz="1200" dirty="0"/>
              <a:t>構成要素</a:t>
            </a:r>
            <a:endParaRPr kumimoji="1" lang="ja-JP" altLang="en-US" sz="12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34799" y="5368280"/>
            <a:ext cx="116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onsistency</a:t>
            </a:r>
            <a:endParaRPr kumimoji="1" lang="ja-JP" altLang="en-US" sz="12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64280" y="6081371"/>
            <a:ext cx="2058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ストーリーの「評価基準」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構成要素をつなぐ因果論理</a:t>
            </a:r>
          </a:p>
        </p:txBody>
      </p:sp>
      <p:cxnSp>
        <p:nvCxnSpPr>
          <p:cNvPr id="33" name="直線矢印コネクタ 32"/>
          <p:cNvCxnSpPr>
            <a:stCxn id="5" idx="3"/>
          </p:cNvCxnSpPr>
          <p:nvPr/>
        </p:nvCxnSpPr>
        <p:spPr>
          <a:xfrm>
            <a:off x="3889985" y="1528475"/>
            <a:ext cx="1128364" cy="120277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6" idx="3"/>
          </p:cNvCxnSpPr>
          <p:nvPr/>
        </p:nvCxnSpPr>
        <p:spPr>
          <a:xfrm>
            <a:off x="3887952" y="2473580"/>
            <a:ext cx="1130397" cy="36343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21" idx="3"/>
          </p:cNvCxnSpPr>
          <p:nvPr/>
        </p:nvCxnSpPr>
        <p:spPr>
          <a:xfrm flipV="1">
            <a:off x="3916454" y="2938670"/>
            <a:ext cx="1101895" cy="406496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22" idx="3"/>
          </p:cNvCxnSpPr>
          <p:nvPr/>
        </p:nvCxnSpPr>
        <p:spPr>
          <a:xfrm flipV="1">
            <a:off x="3956691" y="3083557"/>
            <a:ext cx="1061658" cy="109339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4" idx="3"/>
            <a:endCxn id="5" idx="1"/>
          </p:cNvCxnSpPr>
          <p:nvPr/>
        </p:nvCxnSpPr>
        <p:spPr>
          <a:xfrm flipV="1">
            <a:off x="2182165" y="1528475"/>
            <a:ext cx="748906" cy="127402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" idx="3"/>
            <a:endCxn id="6" idx="1"/>
          </p:cNvCxnSpPr>
          <p:nvPr/>
        </p:nvCxnSpPr>
        <p:spPr>
          <a:xfrm flipV="1">
            <a:off x="2182165" y="2473580"/>
            <a:ext cx="746873" cy="32891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4" idx="3"/>
            <a:endCxn id="21" idx="1"/>
          </p:cNvCxnSpPr>
          <p:nvPr/>
        </p:nvCxnSpPr>
        <p:spPr>
          <a:xfrm>
            <a:off x="2182165" y="2802497"/>
            <a:ext cx="775375" cy="54266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4" idx="3"/>
            <a:endCxn id="22" idx="1"/>
          </p:cNvCxnSpPr>
          <p:nvPr/>
        </p:nvCxnSpPr>
        <p:spPr>
          <a:xfrm>
            <a:off x="2182165" y="2802497"/>
            <a:ext cx="815612" cy="137445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stCxn id="11" idx="3"/>
            <a:endCxn id="13" idx="1"/>
          </p:cNvCxnSpPr>
          <p:nvPr/>
        </p:nvCxnSpPr>
        <p:spPr>
          <a:xfrm>
            <a:off x="6150723" y="2831796"/>
            <a:ext cx="902463" cy="522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13" idx="2"/>
            <a:endCxn id="14" idx="0"/>
          </p:cNvCxnSpPr>
          <p:nvPr/>
        </p:nvCxnSpPr>
        <p:spPr>
          <a:xfrm>
            <a:off x="7636593" y="3067850"/>
            <a:ext cx="25769" cy="94552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031550" y="5552946"/>
            <a:ext cx="7320870" cy="611386"/>
          </a:xfrm>
          <a:prstGeom prst="left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一貫性：・ストーリーの</a:t>
            </a:r>
            <a:r>
              <a:rPr kumimoji="1" lang="ja-JP" altLang="en-US" sz="1400" b="1" dirty="0" smtClean="0"/>
              <a:t>強さ、ストーリー</a:t>
            </a:r>
            <a:r>
              <a:rPr kumimoji="1" lang="ja-JP" altLang="en-US" sz="1400" b="1" dirty="0"/>
              <a:t>の</a:t>
            </a:r>
            <a:r>
              <a:rPr kumimoji="1" lang="ja-JP" altLang="en-US" sz="1400" b="1" dirty="0" smtClean="0"/>
              <a:t>太さ、ストーリー</a:t>
            </a:r>
            <a:r>
              <a:rPr kumimoji="1" lang="ja-JP" altLang="en-US" sz="1400" b="1" dirty="0"/>
              <a:t>の</a:t>
            </a:r>
            <a:r>
              <a:rPr kumimoji="1" lang="ja-JP" altLang="en-US" sz="1400" b="1" dirty="0" smtClean="0"/>
              <a:t>長さ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="" xmlns:a16="http://schemas.microsoft.com/office/drawing/2014/main" id="{F15DB6BE-B80F-42B3-8969-F0055D14FE30}"/>
              </a:ext>
            </a:extLst>
          </p:cNvPr>
          <p:cNvSpPr/>
          <p:nvPr/>
        </p:nvSpPr>
        <p:spPr>
          <a:xfrm>
            <a:off x="0" y="638175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5701" y="6421431"/>
            <a:ext cx="11452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1-12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617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06516" y="61744"/>
            <a:ext cx="86752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東京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経営センターの戦略ストーリー例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2400" b="1" dirty="0">
              <a:solidFill>
                <a:srgbClr val="CC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76333" y="6537831"/>
            <a:ext cx="3505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参考</a:t>
            </a:r>
            <a:r>
              <a:rPr kumimoji="1" lang="ja-JP" altLang="en-US" sz="1200" dirty="0" smtClean="0"/>
              <a:t>「ストーリーとしての競争戦略」楠木建著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0484" y="2742692"/>
            <a:ext cx="1150615" cy="58162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400" b="1" dirty="0" smtClean="0"/>
              <a:t>顧客社長と二人三脚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90004" y="1497872"/>
            <a:ext cx="958914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全社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PDCA</a:t>
            </a:r>
          </a:p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定着支援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87971" y="2442977"/>
            <a:ext cx="958914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社員の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活性化支援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4207" y="3324319"/>
            <a:ext cx="1395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キラーパス</a:t>
            </a:r>
            <a:endParaRPr kumimoji="1" lang="ja-JP" altLang="en-US" sz="12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77905" y="4704553"/>
            <a:ext cx="150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パス（打ち手）</a:t>
            </a:r>
            <a:endParaRPr kumimoji="1" lang="ja-JP" altLang="en-US" sz="1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91548" y="2825939"/>
            <a:ext cx="1505351" cy="563869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400" b="1" dirty="0" smtClean="0"/>
              <a:t>強靭な企業体質作り支援</a:t>
            </a:r>
            <a:endParaRPr kumimoji="1" lang="en-US" altLang="ja-JP" sz="1400" b="1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11375" y="2801031"/>
            <a:ext cx="1481223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顧客</a:t>
            </a:r>
            <a:endParaRPr kumimoji="1" lang="en-US" altLang="ja-JP" sz="1200" b="1" dirty="0" smtClean="0"/>
          </a:p>
          <a:p>
            <a:pPr algn="ctr"/>
            <a:r>
              <a:rPr kumimoji="1" lang="ja-JP" altLang="en-US" sz="1200" b="1" dirty="0" smtClean="0"/>
              <a:t>社長のストレス減</a:t>
            </a:r>
            <a:endParaRPr kumimoji="1" lang="en-US" altLang="ja-JP" sz="1200" b="1" dirty="0" smtClean="0"/>
          </a:p>
          <a:p>
            <a:pPr algn="ctr"/>
            <a:r>
              <a:rPr kumimoji="1" lang="ja-JP" altLang="en-US" sz="1200" b="1" dirty="0"/>
              <a:t>社員</a:t>
            </a:r>
            <a:r>
              <a:rPr kumimoji="1" lang="ja-JP" altLang="en-US" sz="1200" b="1" dirty="0" smtClean="0"/>
              <a:t>の活性化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80572" y="4281734"/>
            <a:ext cx="1188381" cy="5638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</a:rPr>
              <a:t>継続的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</a:rPr>
              <a:t>収益性確保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990948" y="4805318"/>
            <a:ext cx="985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/>
              <a:t>ゴール</a:t>
            </a:r>
            <a:endParaRPr kumimoji="1" lang="ja-JP" altLang="en-US" sz="12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452731" y="3359002"/>
            <a:ext cx="1557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WTP</a:t>
            </a:r>
          </a:p>
          <a:p>
            <a:r>
              <a:rPr kumimoji="1" lang="ja-JP" altLang="en-US" sz="1200" dirty="0" smtClean="0"/>
              <a:t>ストーリーの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「結」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/>
              <a:t>ゴール達成の論理</a:t>
            </a:r>
            <a:endParaRPr kumimoji="1" lang="ja-JP" altLang="en-US" sz="12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01683" y="1866306"/>
            <a:ext cx="176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ompetitive Advantage</a:t>
            </a:r>
            <a:endParaRPr kumimoji="1" lang="ja-JP" altLang="en-US" sz="12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41930" y="2397896"/>
            <a:ext cx="880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oncept</a:t>
            </a:r>
            <a:endParaRPr kumimoji="1" lang="ja-JP" altLang="en-US" sz="1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77283" y="3423193"/>
            <a:ext cx="18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「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起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」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/>
              <a:t>本質的な顧客価値の定義</a:t>
            </a:r>
            <a:endParaRPr kumimoji="1" lang="en-US" altLang="ja-JP" sz="1200" dirty="0" smtClean="0"/>
          </a:p>
          <a:p>
            <a:r>
              <a:rPr lang="ja-JP" altLang="en-US" sz="1200" dirty="0"/>
              <a:t>本当の</a:t>
            </a:r>
            <a:r>
              <a:rPr lang="ja-JP" altLang="en-US" sz="1200" dirty="0" smtClean="0"/>
              <a:t>ところ誰に何を売るか</a:t>
            </a:r>
            <a:endParaRPr lang="en-US" altLang="ja-JP" sz="12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16473" y="3314563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標準化</a:t>
            </a:r>
            <a:endParaRPr lang="en-US" altLang="ja-JP" sz="1400" b="1" dirty="0" smtClean="0"/>
          </a:p>
          <a:p>
            <a:pPr algn="ctr"/>
            <a:r>
              <a:rPr lang="ja-JP" altLang="en-US" sz="1400" b="1" dirty="0" smtClean="0"/>
              <a:t>支援</a:t>
            </a:r>
            <a:endParaRPr lang="en-US" altLang="ja-JP" sz="1400" b="1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56710" y="4146344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/>
              <a:t>DX</a:t>
            </a:r>
            <a:r>
              <a:rPr lang="ja-JP" altLang="en-US" sz="1400" b="1" dirty="0" smtClean="0"/>
              <a:t>に向けた支援</a:t>
            </a:r>
            <a:endParaRPr lang="en-US" altLang="ja-JP" sz="1400" b="1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87971" y="5735883"/>
            <a:ext cx="1778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「承」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/>
              <a:t>競合他社との「違い」を強調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592355" y="1136960"/>
            <a:ext cx="116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omponents</a:t>
            </a:r>
            <a:endParaRPr kumimoji="1" lang="ja-JP" altLang="en-US" sz="12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6687" y="2360520"/>
            <a:ext cx="116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ritical Core</a:t>
            </a:r>
            <a:endParaRPr kumimoji="1" lang="ja-JP" altLang="en-US" sz="12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0484" y="3669404"/>
            <a:ext cx="1604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「転」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r>
              <a:rPr kumimoji="1" lang="ja-JP" altLang="en-US" sz="1200" dirty="0" smtClean="0"/>
              <a:t>独自性と一貫性の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源泉となる中核的な</a:t>
            </a:r>
            <a:r>
              <a:rPr lang="ja-JP" altLang="en-US" sz="1200" dirty="0" smtClean="0"/>
              <a:t>構成</a:t>
            </a:r>
            <a:r>
              <a:rPr lang="ja-JP" altLang="en-US" sz="1200" dirty="0"/>
              <a:t>要素</a:t>
            </a:r>
            <a:endParaRPr kumimoji="1" lang="ja-JP" altLang="en-US" sz="1200" dirty="0" smtClean="0"/>
          </a:p>
        </p:txBody>
      </p:sp>
      <p:cxnSp>
        <p:nvCxnSpPr>
          <p:cNvPr id="33" name="直線矢印コネクタ 32"/>
          <p:cNvCxnSpPr>
            <a:stCxn id="5" idx="3"/>
          </p:cNvCxnSpPr>
          <p:nvPr/>
        </p:nvCxnSpPr>
        <p:spPr>
          <a:xfrm>
            <a:off x="3548918" y="1728705"/>
            <a:ext cx="1128365" cy="123355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6" idx="3"/>
          </p:cNvCxnSpPr>
          <p:nvPr/>
        </p:nvCxnSpPr>
        <p:spPr>
          <a:xfrm>
            <a:off x="3546885" y="2673810"/>
            <a:ext cx="1130398" cy="394216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21" idx="3"/>
          </p:cNvCxnSpPr>
          <p:nvPr/>
        </p:nvCxnSpPr>
        <p:spPr>
          <a:xfrm flipV="1">
            <a:off x="3575387" y="3169681"/>
            <a:ext cx="1101896" cy="40649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22" idx="3"/>
          </p:cNvCxnSpPr>
          <p:nvPr/>
        </p:nvCxnSpPr>
        <p:spPr>
          <a:xfrm flipV="1">
            <a:off x="3615624" y="3314216"/>
            <a:ext cx="1061658" cy="109373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4" idx="3"/>
            <a:endCxn id="5" idx="1"/>
          </p:cNvCxnSpPr>
          <p:nvPr/>
        </p:nvCxnSpPr>
        <p:spPr>
          <a:xfrm flipV="1">
            <a:off x="1841099" y="1728705"/>
            <a:ext cx="748905" cy="130480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" idx="3"/>
            <a:endCxn id="6" idx="1"/>
          </p:cNvCxnSpPr>
          <p:nvPr/>
        </p:nvCxnSpPr>
        <p:spPr>
          <a:xfrm flipV="1">
            <a:off x="1841099" y="2673810"/>
            <a:ext cx="746872" cy="359696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4" idx="3"/>
            <a:endCxn id="21" idx="1"/>
          </p:cNvCxnSpPr>
          <p:nvPr/>
        </p:nvCxnSpPr>
        <p:spPr>
          <a:xfrm>
            <a:off x="1841099" y="3033506"/>
            <a:ext cx="775374" cy="54266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4" idx="3"/>
            <a:endCxn id="22" idx="1"/>
          </p:cNvCxnSpPr>
          <p:nvPr/>
        </p:nvCxnSpPr>
        <p:spPr>
          <a:xfrm>
            <a:off x="1841099" y="3033506"/>
            <a:ext cx="815611" cy="137444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stCxn id="11" idx="3"/>
            <a:endCxn id="13" idx="1"/>
          </p:cNvCxnSpPr>
          <p:nvPr/>
        </p:nvCxnSpPr>
        <p:spPr>
          <a:xfrm>
            <a:off x="6196899" y="3107874"/>
            <a:ext cx="514476" cy="1632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13" idx="2"/>
            <a:endCxn id="14" idx="0"/>
          </p:cNvCxnSpPr>
          <p:nvPr/>
        </p:nvCxnSpPr>
        <p:spPr>
          <a:xfrm>
            <a:off x="7451987" y="3447362"/>
            <a:ext cx="22776" cy="8343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675287" y="2152170"/>
            <a:ext cx="1557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WTP</a:t>
            </a:r>
            <a:r>
              <a:rPr kumimoji="1" lang="ja-JP" altLang="en-US" sz="1200" dirty="0" smtClean="0"/>
              <a:t>：</a:t>
            </a:r>
            <a:r>
              <a:rPr kumimoji="1" lang="en-US" altLang="ja-JP" sz="1200" dirty="0" smtClean="0"/>
              <a:t>Willing To Pay</a:t>
            </a:r>
          </a:p>
          <a:p>
            <a:r>
              <a:rPr kumimoji="1" lang="ja-JP" altLang="en-US" sz="1200" dirty="0" smtClean="0"/>
              <a:t>喜んでお金を払って頂ける競争優位</a:t>
            </a:r>
            <a:endParaRPr kumimoji="1" lang="en-US" altLang="ja-JP" sz="1200" dirty="0"/>
          </a:p>
        </p:txBody>
      </p:sp>
      <p:sp>
        <p:nvSpPr>
          <p:cNvPr id="44" name="正方形/長方形 43"/>
          <p:cNvSpPr/>
          <p:nvPr/>
        </p:nvSpPr>
        <p:spPr>
          <a:xfrm>
            <a:off x="0" y="638690"/>
            <a:ext cx="9108000" cy="3600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695103" y="5016541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登録</a:t>
            </a:r>
            <a:r>
              <a:rPr lang="en-US" altLang="ja-JP" sz="1400" b="1" dirty="0" smtClean="0"/>
              <a:t>ITC</a:t>
            </a:r>
            <a:r>
              <a:rPr lang="ja-JP" altLang="en-US" sz="1400" b="1" dirty="0" smtClean="0"/>
              <a:t>ﾊﾟｰﾄﾅｰ</a:t>
            </a:r>
            <a:endParaRPr lang="en-US" altLang="ja-JP" sz="1400" b="1" dirty="0" smtClean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05774" y="5045352"/>
            <a:ext cx="1232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幅広い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サポート領域</a:t>
            </a:r>
            <a:endParaRPr kumimoji="1" lang="ja-JP" altLang="en-US" sz="1200" dirty="0" smtClean="0"/>
          </a:p>
        </p:txBody>
      </p:sp>
      <p:cxnSp>
        <p:nvCxnSpPr>
          <p:cNvPr id="49" name="直線矢印コネクタ 48"/>
          <p:cNvCxnSpPr>
            <a:stCxn id="4" idx="3"/>
            <a:endCxn id="45" idx="1"/>
          </p:cNvCxnSpPr>
          <p:nvPr/>
        </p:nvCxnSpPr>
        <p:spPr>
          <a:xfrm>
            <a:off x="1841099" y="3033506"/>
            <a:ext cx="854004" cy="224464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3681409" y="3419987"/>
            <a:ext cx="1059858" cy="192487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123282" y="656690"/>
            <a:ext cx="9108000" cy="3600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0" y="6445498"/>
            <a:ext cx="139808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1-13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71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49875" y="33823"/>
            <a:ext cx="8675290" cy="559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継続的収益性（ゴール）へ向けた戦略ストーリー・ワークシート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en-US" sz="2000" b="1" dirty="0">
              <a:solidFill>
                <a:srgbClr val="CC0066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88746" y="6537829"/>
            <a:ext cx="3493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出典</a:t>
            </a:r>
            <a:r>
              <a:rPr kumimoji="1" lang="ja-JP" altLang="en-US" sz="1200" dirty="0" smtClean="0"/>
              <a:t>「ストーリーとしての競争戦略」楠木建著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31550" y="2511683"/>
            <a:ext cx="1150615" cy="58162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400" b="1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31071" y="1266865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1400" b="1" dirty="0" smtClean="0"/>
          </a:p>
          <a:p>
            <a:pPr algn="ctr"/>
            <a:endParaRPr kumimoji="1" lang="en-US" altLang="ja-JP" sz="1400" b="1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29038" y="2211970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400" b="1" dirty="0" smtClean="0"/>
          </a:p>
          <a:p>
            <a:pPr algn="ctr"/>
            <a:endParaRPr lang="en-US" altLang="ja-JP" sz="1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5274" y="3093310"/>
            <a:ext cx="1395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キラーパス</a:t>
            </a:r>
            <a:endParaRPr kumimoji="1" lang="ja-JP" altLang="en-US" sz="12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29038" y="4438739"/>
            <a:ext cx="1190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パス（打ち手）</a:t>
            </a:r>
            <a:endParaRPr kumimoji="1" lang="ja-JP" altLang="en-US" sz="1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67054" y="2549861"/>
            <a:ext cx="1083669" cy="563869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endParaRPr kumimoji="1" lang="en-US" altLang="ja-JP" sz="1400" b="1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53186" y="2606185"/>
            <a:ext cx="1166814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1200" b="1" dirty="0" smtClean="0"/>
          </a:p>
          <a:p>
            <a:pPr algn="ctr"/>
            <a:endParaRPr kumimoji="1" lang="ja-JP" altLang="en-US" sz="1200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82905" y="4013370"/>
            <a:ext cx="958914" cy="5638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endParaRPr kumimoji="1" lang="en-US" altLang="ja-JP" sz="1400" b="1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sz="1400" b="1" dirty="0" smtClean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79655" y="4639164"/>
            <a:ext cx="985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/>
              <a:t>ゴール</a:t>
            </a:r>
            <a:endParaRPr kumimoji="1" lang="ja-JP" altLang="en-US" sz="12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57266" y="3186440"/>
            <a:ext cx="1395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ストーリーの「結」</a:t>
            </a:r>
            <a:endParaRPr kumimoji="1" lang="en-US" altLang="ja-JP" sz="1200" dirty="0" smtClean="0"/>
          </a:p>
          <a:p>
            <a:r>
              <a:rPr lang="ja-JP" altLang="en-US" sz="1200" dirty="0"/>
              <a:t>利益創出</a:t>
            </a:r>
            <a:r>
              <a:rPr lang="ja-JP" altLang="en-US" sz="1200" dirty="0" smtClean="0"/>
              <a:t>の論理</a:t>
            </a:r>
            <a:endParaRPr kumimoji="1" lang="ja-JP" altLang="en-US" sz="12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57266" y="2204670"/>
            <a:ext cx="176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ompetitive Advantage</a:t>
            </a:r>
            <a:endParaRPr kumimoji="1" lang="ja-JP" altLang="en-US" sz="12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82997" y="2166889"/>
            <a:ext cx="880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oncept</a:t>
            </a:r>
            <a:endParaRPr kumimoji="1" lang="ja-JP" altLang="en-US" sz="1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18349" y="3192184"/>
            <a:ext cx="18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</a:t>
            </a:r>
            <a:r>
              <a:rPr lang="ja-JP" altLang="en-US" sz="1200" dirty="0" smtClean="0"/>
              <a:t>起</a:t>
            </a:r>
            <a:r>
              <a:rPr kumimoji="1" lang="ja-JP" altLang="en-US" sz="1200" dirty="0" smtClean="0"/>
              <a:t>」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本質的な顧客価値の定義</a:t>
            </a:r>
            <a:endParaRPr kumimoji="1" lang="en-US" altLang="ja-JP" sz="1200" dirty="0" smtClean="0"/>
          </a:p>
          <a:p>
            <a:r>
              <a:rPr lang="ja-JP" altLang="en-US" sz="1200" dirty="0"/>
              <a:t>本当の</a:t>
            </a:r>
            <a:r>
              <a:rPr lang="ja-JP" altLang="en-US" sz="1200" dirty="0" smtClean="0"/>
              <a:t>ところ誰に何を売るか</a:t>
            </a:r>
            <a:endParaRPr kumimoji="1" lang="ja-JP" altLang="en-US" sz="12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57540" y="3083556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400" b="1" dirty="0" smtClean="0"/>
          </a:p>
          <a:p>
            <a:pPr algn="ctr"/>
            <a:endParaRPr lang="en-US" altLang="ja-JP" sz="14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97777" y="3915337"/>
            <a:ext cx="95891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400" b="1" dirty="0" smtClean="0"/>
          </a:p>
          <a:p>
            <a:pPr algn="ctr"/>
            <a:endParaRPr lang="en-US" altLang="ja-JP" sz="14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71348" y="4797721"/>
            <a:ext cx="164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ストーリーの「承」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競合他社との「違い」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895028" y="878678"/>
            <a:ext cx="116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omponents</a:t>
            </a:r>
            <a:endParaRPr kumimoji="1" lang="ja-JP" altLang="en-US" sz="12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17753" y="2129513"/>
            <a:ext cx="116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ritical Core</a:t>
            </a:r>
            <a:endParaRPr kumimoji="1" lang="ja-JP" altLang="en-US" sz="12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31550" y="3438395"/>
            <a:ext cx="1645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ストーリーの「転」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独自性と一貫性の源泉となる中核的な</a:t>
            </a:r>
            <a:endParaRPr kumimoji="1" lang="en-US" altLang="ja-JP" sz="1200" dirty="0" smtClean="0"/>
          </a:p>
          <a:p>
            <a:r>
              <a:rPr lang="ja-JP" altLang="en-US" sz="1200" dirty="0"/>
              <a:t>構成要素</a:t>
            </a:r>
            <a:endParaRPr kumimoji="1" lang="ja-JP" altLang="en-US" sz="12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34799" y="5368280"/>
            <a:ext cx="116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en-US" altLang="ja-JP" sz="1200" dirty="0" smtClean="0"/>
              <a:t>onsistency</a:t>
            </a:r>
            <a:endParaRPr kumimoji="1" lang="ja-JP" altLang="en-US" sz="12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64280" y="6081371"/>
            <a:ext cx="2058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ストーリーの「評価基準」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構成要素をつなぐ因果論理</a:t>
            </a:r>
          </a:p>
        </p:txBody>
      </p:sp>
      <p:cxnSp>
        <p:nvCxnSpPr>
          <p:cNvPr id="33" name="直線矢印コネクタ 32"/>
          <p:cNvCxnSpPr>
            <a:stCxn id="5" idx="3"/>
          </p:cNvCxnSpPr>
          <p:nvPr/>
        </p:nvCxnSpPr>
        <p:spPr>
          <a:xfrm>
            <a:off x="3889985" y="1528475"/>
            <a:ext cx="1128364" cy="120277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6" idx="3"/>
          </p:cNvCxnSpPr>
          <p:nvPr/>
        </p:nvCxnSpPr>
        <p:spPr>
          <a:xfrm>
            <a:off x="3887952" y="2473580"/>
            <a:ext cx="1130397" cy="36343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21" idx="3"/>
          </p:cNvCxnSpPr>
          <p:nvPr/>
        </p:nvCxnSpPr>
        <p:spPr>
          <a:xfrm flipV="1">
            <a:off x="3916454" y="2938671"/>
            <a:ext cx="1101895" cy="40649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22" idx="3"/>
          </p:cNvCxnSpPr>
          <p:nvPr/>
        </p:nvCxnSpPr>
        <p:spPr>
          <a:xfrm flipV="1">
            <a:off x="3956691" y="3083558"/>
            <a:ext cx="1061658" cy="109338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4" idx="3"/>
            <a:endCxn id="5" idx="1"/>
          </p:cNvCxnSpPr>
          <p:nvPr/>
        </p:nvCxnSpPr>
        <p:spPr>
          <a:xfrm flipV="1">
            <a:off x="2182165" y="1528475"/>
            <a:ext cx="748906" cy="127402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" idx="3"/>
            <a:endCxn id="6" idx="1"/>
          </p:cNvCxnSpPr>
          <p:nvPr/>
        </p:nvCxnSpPr>
        <p:spPr>
          <a:xfrm flipV="1">
            <a:off x="2182165" y="2473580"/>
            <a:ext cx="746873" cy="32891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4" idx="3"/>
            <a:endCxn id="21" idx="1"/>
          </p:cNvCxnSpPr>
          <p:nvPr/>
        </p:nvCxnSpPr>
        <p:spPr>
          <a:xfrm>
            <a:off x="2182165" y="2802497"/>
            <a:ext cx="775375" cy="54266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4" idx="3"/>
            <a:endCxn id="22" idx="1"/>
          </p:cNvCxnSpPr>
          <p:nvPr/>
        </p:nvCxnSpPr>
        <p:spPr>
          <a:xfrm>
            <a:off x="2182165" y="2802497"/>
            <a:ext cx="815612" cy="137445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stCxn id="11" idx="3"/>
            <a:endCxn id="13" idx="1"/>
          </p:cNvCxnSpPr>
          <p:nvPr/>
        </p:nvCxnSpPr>
        <p:spPr>
          <a:xfrm>
            <a:off x="6150723" y="2831796"/>
            <a:ext cx="902463" cy="522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13" idx="2"/>
            <a:endCxn id="14" idx="0"/>
          </p:cNvCxnSpPr>
          <p:nvPr/>
        </p:nvCxnSpPr>
        <p:spPr>
          <a:xfrm>
            <a:off x="7636593" y="3067850"/>
            <a:ext cx="25769" cy="94552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031550" y="5552946"/>
            <a:ext cx="7320870" cy="611386"/>
          </a:xfrm>
          <a:prstGeom prst="left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一貫性：・ストーリーの</a:t>
            </a:r>
            <a:r>
              <a:rPr kumimoji="1" lang="ja-JP" altLang="en-US" sz="1400" b="1" dirty="0" smtClean="0"/>
              <a:t>強さ、ストーリー</a:t>
            </a:r>
            <a:r>
              <a:rPr kumimoji="1" lang="ja-JP" altLang="en-US" sz="1400" b="1" dirty="0"/>
              <a:t>の</a:t>
            </a:r>
            <a:r>
              <a:rPr kumimoji="1" lang="ja-JP" altLang="en-US" sz="1400" b="1" dirty="0" smtClean="0"/>
              <a:t>太さ、ストーリー</a:t>
            </a:r>
            <a:r>
              <a:rPr kumimoji="1" lang="ja-JP" altLang="en-US" sz="1400" b="1" dirty="0"/>
              <a:t>の</a:t>
            </a:r>
            <a:r>
              <a:rPr kumimoji="1" lang="ja-JP" altLang="en-US" sz="1400" b="1" dirty="0" smtClean="0"/>
              <a:t>長さ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="" xmlns:a16="http://schemas.microsoft.com/office/drawing/2014/main" id="{F15DB6BE-B80F-42B3-8969-F0055D14FE30}"/>
              </a:ext>
            </a:extLst>
          </p:cNvPr>
          <p:cNvSpPr/>
          <p:nvPr/>
        </p:nvSpPr>
        <p:spPr>
          <a:xfrm>
            <a:off x="0" y="638175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7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-66675" y="229254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参考事例「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QB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ハウス」の戦略キャンパス　　　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351692" y="1087855"/>
            <a:ext cx="8676897" cy="5345475"/>
            <a:chOff x="351692" y="1087855"/>
            <a:chExt cx="8676897" cy="5345475"/>
          </a:xfrm>
        </p:grpSpPr>
        <p:sp>
          <p:nvSpPr>
            <p:cNvPr id="11267" name="Line 5"/>
            <p:cNvSpPr>
              <a:spLocks noChangeShapeType="1"/>
            </p:cNvSpPr>
            <p:nvPr/>
          </p:nvSpPr>
          <p:spPr bwMode="auto">
            <a:xfrm>
              <a:off x="927056" y="1335967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8" name="Line 6"/>
            <p:cNvSpPr>
              <a:spLocks noChangeShapeType="1"/>
            </p:cNvSpPr>
            <p:nvPr/>
          </p:nvSpPr>
          <p:spPr bwMode="auto">
            <a:xfrm>
              <a:off x="915866" y="2103875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9" name="Line 7"/>
            <p:cNvSpPr>
              <a:spLocks noChangeShapeType="1"/>
            </p:cNvSpPr>
            <p:nvPr/>
          </p:nvSpPr>
          <p:spPr bwMode="auto">
            <a:xfrm>
              <a:off x="915866" y="2901044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0" name="Line 8"/>
            <p:cNvSpPr>
              <a:spLocks noChangeShapeType="1"/>
            </p:cNvSpPr>
            <p:nvPr/>
          </p:nvSpPr>
          <p:spPr bwMode="auto">
            <a:xfrm>
              <a:off x="915866" y="3765621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1" name="Line 9"/>
            <p:cNvSpPr>
              <a:spLocks noChangeShapeType="1"/>
            </p:cNvSpPr>
            <p:nvPr/>
          </p:nvSpPr>
          <p:spPr bwMode="auto">
            <a:xfrm>
              <a:off x="915866" y="4696140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2" name="Text Box 10"/>
            <p:cNvSpPr txBox="1">
              <a:spLocks noChangeArrowheads="1"/>
            </p:cNvSpPr>
            <p:nvPr/>
          </p:nvSpPr>
          <p:spPr bwMode="auto">
            <a:xfrm>
              <a:off x="351692" y="1186545"/>
              <a:ext cx="56417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662" b="1"/>
                <a:t>高</a:t>
              </a:r>
            </a:p>
          </p:txBody>
        </p:sp>
        <p:sp>
          <p:nvSpPr>
            <p:cNvPr id="11273" name="Text Box 11"/>
            <p:cNvSpPr txBox="1">
              <a:spLocks noChangeArrowheads="1"/>
            </p:cNvSpPr>
            <p:nvPr/>
          </p:nvSpPr>
          <p:spPr bwMode="auto">
            <a:xfrm>
              <a:off x="351692" y="4510037"/>
              <a:ext cx="56417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662" b="1"/>
                <a:t>低</a:t>
              </a:r>
            </a:p>
          </p:txBody>
        </p:sp>
        <p:sp>
          <p:nvSpPr>
            <p:cNvPr id="11274" name="Text Box 12"/>
            <p:cNvSpPr txBox="1">
              <a:spLocks noChangeArrowheads="1"/>
            </p:cNvSpPr>
            <p:nvPr/>
          </p:nvSpPr>
          <p:spPr bwMode="auto">
            <a:xfrm>
              <a:off x="783983" y="1904583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75" name="Text Box 13"/>
            <p:cNvSpPr txBox="1">
              <a:spLocks noChangeArrowheads="1"/>
            </p:cNvSpPr>
            <p:nvPr/>
          </p:nvSpPr>
          <p:spPr bwMode="auto">
            <a:xfrm>
              <a:off x="1767255" y="1705291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76" name="Line 14"/>
            <p:cNvSpPr>
              <a:spLocks noChangeShapeType="1"/>
            </p:cNvSpPr>
            <p:nvPr/>
          </p:nvSpPr>
          <p:spPr bwMode="auto">
            <a:xfrm>
              <a:off x="1049215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7" name="Line 15"/>
            <p:cNvSpPr>
              <a:spLocks noChangeShapeType="1"/>
            </p:cNvSpPr>
            <p:nvPr/>
          </p:nvSpPr>
          <p:spPr bwMode="auto">
            <a:xfrm>
              <a:off x="1966546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8" name="Line 16"/>
            <p:cNvSpPr>
              <a:spLocks noChangeShapeType="1"/>
            </p:cNvSpPr>
            <p:nvPr/>
          </p:nvSpPr>
          <p:spPr bwMode="auto">
            <a:xfrm>
              <a:off x="2977662" y="4709330"/>
              <a:ext cx="0" cy="26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9" name="Line 17"/>
            <p:cNvSpPr>
              <a:spLocks noChangeShapeType="1"/>
            </p:cNvSpPr>
            <p:nvPr/>
          </p:nvSpPr>
          <p:spPr bwMode="auto">
            <a:xfrm>
              <a:off x="3987312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0" name="Line 18"/>
            <p:cNvSpPr>
              <a:spLocks noChangeShapeType="1"/>
            </p:cNvSpPr>
            <p:nvPr/>
          </p:nvSpPr>
          <p:spPr bwMode="auto">
            <a:xfrm>
              <a:off x="5037992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1" name="Line 19"/>
            <p:cNvSpPr>
              <a:spLocks noChangeShapeType="1"/>
            </p:cNvSpPr>
            <p:nvPr/>
          </p:nvSpPr>
          <p:spPr bwMode="auto">
            <a:xfrm>
              <a:off x="6032989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2" name="Line 20"/>
            <p:cNvSpPr>
              <a:spLocks noChangeShapeType="1"/>
            </p:cNvSpPr>
            <p:nvPr/>
          </p:nvSpPr>
          <p:spPr bwMode="auto">
            <a:xfrm>
              <a:off x="6950320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3" name="Line 21"/>
            <p:cNvSpPr>
              <a:spLocks noChangeShapeType="1"/>
            </p:cNvSpPr>
            <p:nvPr/>
          </p:nvSpPr>
          <p:spPr bwMode="auto">
            <a:xfrm>
              <a:off x="8028843" y="4709330"/>
              <a:ext cx="0" cy="26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4" name="Text Box 22"/>
            <p:cNvSpPr txBox="1">
              <a:spLocks noChangeArrowheads="1"/>
            </p:cNvSpPr>
            <p:nvPr/>
          </p:nvSpPr>
          <p:spPr bwMode="auto">
            <a:xfrm>
              <a:off x="805476" y="4969796"/>
              <a:ext cx="798634" cy="29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92" dirty="0"/>
                <a:t>価格</a:t>
              </a:r>
            </a:p>
          </p:txBody>
        </p:sp>
        <p:sp>
          <p:nvSpPr>
            <p:cNvPr id="11285" name="Text Box 23"/>
            <p:cNvSpPr txBox="1">
              <a:spLocks noChangeArrowheads="1"/>
            </p:cNvSpPr>
            <p:nvPr/>
          </p:nvSpPr>
          <p:spPr bwMode="auto">
            <a:xfrm>
              <a:off x="1513743" y="4961375"/>
              <a:ext cx="931985" cy="29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92"/>
                <a:t>予約担当</a:t>
              </a:r>
            </a:p>
          </p:txBody>
        </p:sp>
        <p:sp>
          <p:nvSpPr>
            <p:cNvPr id="11286" name="Text Box 24"/>
            <p:cNvSpPr txBox="1">
              <a:spLocks noChangeArrowheads="1"/>
            </p:cNvSpPr>
            <p:nvPr/>
          </p:nvSpPr>
          <p:spPr bwMode="auto">
            <a:xfrm>
              <a:off x="2645021" y="5028783"/>
              <a:ext cx="798634" cy="490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92"/>
                <a:t>各種サービス</a:t>
              </a:r>
            </a:p>
          </p:txBody>
        </p:sp>
        <p:sp>
          <p:nvSpPr>
            <p:cNvPr id="11287" name="Text Box 25"/>
            <p:cNvSpPr txBox="1">
              <a:spLocks noChangeArrowheads="1"/>
            </p:cNvSpPr>
            <p:nvPr/>
          </p:nvSpPr>
          <p:spPr bwMode="auto">
            <a:xfrm>
              <a:off x="3641481" y="4961375"/>
              <a:ext cx="930519" cy="490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92"/>
                <a:t>ヘアトリートメント</a:t>
              </a:r>
            </a:p>
          </p:txBody>
        </p:sp>
        <p:sp>
          <p:nvSpPr>
            <p:cNvPr id="11288" name="Text Box 26"/>
            <p:cNvSpPr txBox="1">
              <a:spLocks noChangeArrowheads="1"/>
            </p:cNvSpPr>
            <p:nvPr/>
          </p:nvSpPr>
          <p:spPr bwMode="auto">
            <a:xfrm>
              <a:off x="5635870" y="4961375"/>
              <a:ext cx="930520" cy="490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92"/>
                <a:t>待ち時間の短縮</a:t>
              </a:r>
            </a:p>
          </p:txBody>
        </p:sp>
        <p:sp>
          <p:nvSpPr>
            <p:cNvPr id="11289" name="Text Box 27"/>
            <p:cNvSpPr txBox="1">
              <a:spLocks noChangeArrowheads="1"/>
            </p:cNvSpPr>
            <p:nvPr/>
          </p:nvSpPr>
          <p:spPr bwMode="auto">
            <a:xfrm>
              <a:off x="6632331" y="4961375"/>
              <a:ext cx="997927" cy="688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92"/>
                <a:t>ヘアカット</a:t>
              </a:r>
              <a:br>
                <a:rPr lang="ja-JP" altLang="en-US" sz="1292"/>
              </a:br>
              <a:r>
                <a:rPr lang="ja-JP" altLang="en-US" sz="1292"/>
                <a:t>時間の短縮</a:t>
              </a:r>
            </a:p>
          </p:txBody>
        </p:sp>
        <p:sp>
          <p:nvSpPr>
            <p:cNvPr id="11290" name="Text Box 28"/>
            <p:cNvSpPr txBox="1">
              <a:spLocks noChangeArrowheads="1"/>
            </p:cNvSpPr>
            <p:nvPr/>
          </p:nvSpPr>
          <p:spPr bwMode="auto">
            <a:xfrm>
              <a:off x="7696200" y="4961375"/>
              <a:ext cx="1096108" cy="688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92"/>
                <a:t>エアー</a:t>
              </a:r>
              <a:br>
                <a:rPr lang="ja-JP" altLang="en-US" sz="1292"/>
              </a:br>
              <a:r>
                <a:rPr lang="ja-JP" altLang="en-US" sz="1292"/>
                <a:t>ウオッシャー</a:t>
              </a:r>
              <a:br>
                <a:rPr lang="ja-JP" altLang="en-US" sz="1292"/>
              </a:br>
              <a:r>
                <a:rPr lang="ja-JP" altLang="en-US" sz="1292"/>
                <a:t>システム</a:t>
              </a:r>
            </a:p>
          </p:txBody>
        </p:sp>
        <p:sp>
          <p:nvSpPr>
            <p:cNvPr id="11291" name="Text Box 29"/>
            <p:cNvSpPr txBox="1">
              <a:spLocks noChangeArrowheads="1"/>
            </p:cNvSpPr>
            <p:nvPr/>
          </p:nvSpPr>
          <p:spPr bwMode="auto">
            <a:xfrm>
              <a:off x="4705352" y="4961375"/>
              <a:ext cx="798634" cy="29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92"/>
                <a:t>衛生</a:t>
              </a:r>
            </a:p>
          </p:txBody>
        </p:sp>
        <p:sp>
          <p:nvSpPr>
            <p:cNvPr id="11292" name="Text Box 30"/>
            <p:cNvSpPr txBox="1">
              <a:spLocks noChangeArrowheads="1"/>
            </p:cNvSpPr>
            <p:nvPr/>
          </p:nvSpPr>
          <p:spPr bwMode="auto">
            <a:xfrm>
              <a:off x="2710963" y="1810799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3" name="Text Box 31"/>
            <p:cNvSpPr txBox="1">
              <a:spLocks noChangeArrowheads="1"/>
            </p:cNvSpPr>
            <p:nvPr/>
          </p:nvSpPr>
          <p:spPr bwMode="auto">
            <a:xfrm>
              <a:off x="3641483" y="1904583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4" name="Text Box 32"/>
            <p:cNvSpPr txBox="1">
              <a:spLocks noChangeArrowheads="1"/>
            </p:cNvSpPr>
            <p:nvPr/>
          </p:nvSpPr>
          <p:spPr bwMode="auto">
            <a:xfrm>
              <a:off x="5767755" y="3367037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5" name="Text Box 33"/>
            <p:cNvSpPr txBox="1">
              <a:spLocks noChangeArrowheads="1"/>
            </p:cNvSpPr>
            <p:nvPr/>
          </p:nvSpPr>
          <p:spPr bwMode="auto">
            <a:xfrm>
              <a:off x="6699740" y="3831565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6" name="Text Box 34"/>
            <p:cNvSpPr txBox="1">
              <a:spLocks noChangeArrowheads="1"/>
            </p:cNvSpPr>
            <p:nvPr/>
          </p:nvSpPr>
          <p:spPr bwMode="auto">
            <a:xfrm>
              <a:off x="4771294" y="2117065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7" name="Line 36"/>
            <p:cNvSpPr>
              <a:spLocks noChangeShapeType="1"/>
            </p:cNvSpPr>
            <p:nvPr/>
          </p:nvSpPr>
          <p:spPr bwMode="auto">
            <a:xfrm flipV="1">
              <a:off x="1049217" y="1904583"/>
              <a:ext cx="930520" cy="1992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8" name="Line 37"/>
            <p:cNvSpPr>
              <a:spLocks noChangeShapeType="1"/>
            </p:cNvSpPr>
            <p:nvPr/>
          </p:nvSpPr>
          <p:spPr bwMode="auto">
            <a:xfrm>
              <a:off x="2045678" y="1838641"/>
              <a:ext cx="864577" cy="13188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9" name="Line 38"/>
            <p:cNvSpPr>
              <a:spLocks noChangeShapeType="1"/>
            </p:cNvSpPr>
            <p:nvPr/>
          </p:nvSpPr>
          <p:spPr bwMode="auto">
            <a:xfrm>
              <a:off x="2976198" y="2037932"/>
              <a:ext cx="864577" cy="659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0" name="Line 39"/>
            <p:cNvSpPr>
              <a:spLocks noChangeShapeType="1"/>
            </p:cNvSpPr>
            <p:nvPr/>
          </p:nvSpPr>
          <p:spPr bwMode="auto">
            <a:xfrm>
              <a:off x="3906715" y="2103875"/>
              <a:ext cx="1131277" cy="1992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1" name="Line 40"/>
            <p:cNvSpPr>
              <a:spLocks noChangeShapeType="1"/>
            </p:cNvSpPr>
            <p:nvPr/>
          </p:nvSpPr>
          <p:spPr bwMode="auto">
            <a:xfrm>
              <a:off x="5037992" y="2303168"/>
              <a:ext cx="996462" cy="126316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2" name="Line 41"/>
            <p:cNvSpPr>
              <a:spLocks noChangeShapeType="1"/>
            </p:cNvSpPr>
            <p:nvPr/>
          </p:nvSpPr>
          <p:spPr bwMode="auto">
            <a:xfrm>
              <a:off x="6034455" y="3566329"/>
              <a:ext cx="864577" cy="39858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3" name="Text Box 43"/>
            <p:cNvSpPr txBox="1">
              <a:spLocks noChangeArrowheads="1"/>
            </p:cNvSpPr>
            <p:nvPr/>
          </p:nvSpPr>
          <p:spPr bwMode="auto">
            <a:xfrm>
              <a:off x="783981" y="4098265"/>
              <a:ext cx="53193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4" name="Text Box 44"/>
            <p:cNvSpPr txBox="1">
              <a:spLocks noChangeArrowheads="1"/>
            </p:cNvSpPr>
            <p:nvPr/>
          </p:nvSpPr>
          <p:spPr bwMode="auto">
            <a:xfrm>
              <a:off x="1647094" y="4363499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5" name="Text Box 45"/>
            <p:cNvSpPr txBox="1">
              <a:spLocks noChangeArrowheads="1"/>
            </p:cNvSpPr>
            <p:nvPr/>
          </p:nvSpPr>
          <p:spPr bwMode="auto">
            <a:xfrm>
              <a:off x="2710963" y="4098265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6" name="Text Box 46"/>
            <p:cNvSpPr txBox="1">
              <a:spLocks noChangeArrowheads="1"/>
            </p:cNvSpPr>
            <p:nvPr/>
          </p:nvSpPr>
          <p:spPr bwMode="auto">
            <a:xfrm>
              <a:off x="3707425" y="4098265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7" name="Text Box 47"/>
            <p:cNvSpPr txBox="1">
              <a:spLocks noChangeArrowheads="1"/>
            </p:cNvSpPr>
            <p:nvPr/>
          </p:nvSpPr>
          <p:spPr bwMode="auto">
            <a:xfrm>
              <a:off x="4705351" y="1705291"/>
              <a:ext cx="53193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8" name="Text Box 48"/>
            <p:cNvSpPr txBox="1">
              <a:spLocks noChangeArrowheads="1"/>
            </p:cNvSpPr>
            <p:nvPr/>
          </p:nvSpPr>
          <p:spPr bwMode="auto">
            <a:xfrm>
              <a:off x="5701812" y="1642280"/>
              <a:ext cx="53193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9" name="Text Box 49"/>
            <p:cNvSpPr txBox="1">
              <a:spLocks noChangeArrowheads="1"/>
            </p:cNvSpPr>
            <p:nvPr/>
          </p:nvSpPr>
          <p:spPr bwMode="auto">
            <a:xfrm>
              <a:off x="6632332" y="1293518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10" name="Text Box 50"/>
            <p:cNvSpPr txBox="1">
              <a:spLocks noChangeArrowheads="1"/>
            </p:cNvSpPr>
            <p:nvPr/>
          </p:nvSpPr>
          <p:spPr bwMode="auto">
            <a:xfrm>
              <a:off x="7696201" y="1306706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11" name="Line 51"/>
            <p:cNvSpPr>
              <a:spLocks noChangeShapeType="1"/>
            </p:cNvSpPr>
            <p:nvPr/>
          </p:nvSpPr>
          <p:spPr bwMode="auto">
            <a:xfrm>
              <a:off x="1049217" y="4230149"/>
              <a:ext cx="864577" cy="26670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2" name="Text Box 58"/>
            <p:cNvSpPr txBox="1">
              <a:spLocks noChangeArrowheads="1"/>
            </p:cNvSpPr>
            <p:nvPr/>
          </p:nvSpPr>
          <p:spPr bwMode="auto">
            <a:xfrm>
              <a:off x="5568461" y="1372649"/>
              <a:ext cx="119575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 b="1" dirty="0">
                  <a:solidFill>
                    <a:srgbClr val="0066FF"/>
                  </a:solidFill>
                </a:rPr>
                <a:t>QB</a:t>
              </a:r>
              <a:r>
                <a:rPr lang="ja-JP" altLang="en-US" sz="1662" b="1" dirty="0">
                  <a:solidFill>
                    <a:srgbClr val="0066FF"/>
                  </a:solidFill>
                </a:rPr>
                <a:t>ハウス</a:t>
              </a:r>
            </a:p>
          </p:txBody>
        </p:sp>
        <p:sp>
          <p:nvSpPr>
            <p:cNvPr id="11313" name="Text Box 59"/>
            <p:cNvSpPr txBox="1">
              <a:spLocks noChangeArrowheads="1"/>
            </p:cNvSpPr>
            <p:nvPr/>
          </p:nvSpPr>
          <p:spPr bwMode="auto">
            <a:xfrm>
              <a:off x="1314451" y="1505999"/>
              <a:ext cx="2526323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662" b="1">
                  <a:solidFill>
                    <a:srgbClr val="FF0000"/>
                  </a:solidFill>
                </a:rPr>
                <a:t>日本の一般の理髪店</a:t>
              </a:r>
            </a:p>
          </p:txBody>
        </p:sp>
        <p:sp>
          <p:nvSpPr>
            <p:cNvPr id="11314" name="Line 61"/>
            <p:cNvSpPr>
              <a:spLocks noChangeShapeType="1"/>
            </p:cNvSpPr>
            <p:nvPr/>
          </p:nvSpPr>
          <p:spPr bwMode="auto">
            <a:xfrm flipV="1">
              <a:off x="1979737" y="4297555"/>
              <a:ext cx="1063869" cy="199292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5" name="Line 62"/>
            <p:cNvSpPr>
              <a:spLocks noChangeShapeType="1"/>
            </p:cNvSpPr>
            <p:nvPr/>
          </p:nvSpPr>
          <p:spPr bwMode="auto">
            <a:xfrm flipV="1">
              <a:off x="3109547" y="4230148"/>
              <a:ext cx="930520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6" name="Line 63"/>
            <p:cNvSpPr>
              <a:spLocks noChangeShapeType="1"/>
            </p:cNvSpPr>
            <p:nvPr/>
          </p:nvSpPr>
          <p:spPr bwMode="auto">
            <a:xfrm flipV="1">
              <a:off x="4040066" y="1904583"/>
              <a:ext cx="930519" cy="2325565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7" name="Line 64"/>
            <p:cNvSpPr>
              <a:spLocks noChangeShapeType="1"/>
            </p:cNvSpPr>
            <p:nvPr/>
          </p:nvSpPr>
          <p:spPr bwMode="auto">
            <a:xfrm flipV="1">
              <a:off x="5037992" y="1771232"/>
              <a:ext cx="996462" cy="65943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8" name="Line 65"/>
            <p:cNvSpPr>
              <a:spLocks noChangeShapeType="1"/>
            </p:cNvSpPr>
            <p:nvPr/>
          </p:nvSpPr>
          <p:spPr bwMode="auto">
            <a:xfrm flipV="1">
              <a:off x="6034455" y="1505999"/>
              <a:ext cx="930520" cy="265234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9" name="Line 66"/>
            <p:cNvSpPr>
              <a:spLocks noChangeShapeType="1"/>
            </p:cNvSpPr>
            <p:nvPr/>
          </p:nvSpPr>
          <p:spPr bwMode="auto">
            <a:xfrm flipV="1">
              <a:off x="6964973" y="1438590"/>
              <a:ext cx="996462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00" name="Text Box 50"/>
            <p:cNvSpPr txBox="1">
              <a:spLocks noChangeArrowheads="1"/>
            </p:cNvSpPr>
            <p:nvPr/>
          </p:nvSpPr>
          <p:spPr bwMode="auto">
            <a:xfrm>
              <a:off x="517282" y="5694067"/>
              <a:ext cx="8511307" cy="568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 b="1" dirty="0">
                  <a:latin typeface="+mn-ea"/>
                  <a:ea typeface="+mn-ea"/>
                </a:rPr>
                <a:t>平成９年の創業</a:t>
              </a:r>
              <a:r>
                <a:rPr lang="ja-JP" altLang="en-US" b="1" dirty="0" smtClean="0">
                  <a:latin typeface="+mn-ea"/>
                  <a:ea typeface="+mn-ea"/>
                </a:rPr>
                <a:t>：</a:t>
              </a:r>
              <a:r>
                <a:rPr lang="en-US" altLang="ja-JP" b="1" dirty="0" smtClean="0">
                  <a:latin typeface="+mn-ea"/>
                  <a:ea typeface="+mn-ea"/>
                </a:rPr>
                <a:t>10</a:t>
              </a:r>
              <a:r>
                <a:rPr lang="ja-JP" altLang="en-US" b="1" dirty="0" smtClean="0">
                  <a:latin typeface="+mn-ea"/>
                  <a:ea typeface="+mn-ea"/>
                </a:rPr>
                <a:t>分</a:t>
              </a:r>
              <a:r>
                <a:rPr lang="en-US" altLang="ja-JP" b="1" dirty="0" smtClean="0">
                  <a:latin typeface="+mn-ea"/>
                  <a:ea typeface="+mn-ea"/>
                </a:rPr>
                <a:t>1,200</a:t>
              </a:r>
              <a:r>
                <a:rPr lang="ja-JP" altLang="en-US" b="1" dirty="0">
                  <a:latin typeface="+mn-ea"/>
                  <a:ea typeface="+mn-ea"/>
                </a:rPr>
                <a:t>円、売上：</a:t>
              </a:r>
              <a:r>
                <a:rPr lang="ja-JP" altLang="en-US" b="1" dirty="0" smtClean="0">
                  <a:latin typeface="+mn-ea"/>
                  <a:ea typeface="+mn-ea"/>
                </a:rPr>
                <a:t>約</a:t>
              </a:r>
              <a:r>
                <a:rPr lang="en-US" altLang="ja-JP" b="1" dirty="0" smtClean="0">
                  <a:latin typeface="+mn-ea"/>
                  <a:ea typeface="+mn-ea"/>
                </a:rPr>
                <a:t>190</a:t>
              </a:r>
              <a:r>
                <a:rPr lang="ja-JP" altLang="en-US" b="1" dirty="0" smtClean="0">
                  <a:latin typeface="+mn-ea"/>
                  <a:ea typeface="+mn-ea"/>
                </a:rPr>
                <a:t>億円</a:t>
              </a:r>
              <a:r>
                <a:rPr lang="ja-JP" altLang="en-US" b="1" dirty="0">
                  <a:latin typeface="+mn-ea"/>
                  <a:ea typeface="+mn-ea"/>
                </a:rPr>
                <a:t>、店舗数</a:t>
              </a:r>
              <a:r>
                <a:rPr lang="ja-JP" altLang="en-US" b="1" dirty="0" smtClean="0">
                  <a:latin typeface="+mn-ea"/>
                  <a:ea typeface="+mn-ea"/>
                </a:rPr>
                <a:t>：</a:t>
              </a:r>
              <a:r>
                <a:rPr lang="en-US" altLang="ja-JP" b="1" dirty="0" smtClean="0">
                  <a:latin typeface="+mn-ea"/>
                  <a:ea typeface="+mn-ea"/>
                </a:rPr>
                <a:t>580</a:t>
              </a:r>
              <a:r>
                <a:rPr lang="en-US" altLang="ja-JP" b="1" dirty="0">
                  <a:latin typeface="+mn-ea"/>
                  <a:ea typeface="+mn-ea"/>
                </a:rPr>
                <a:t/>
              </a:r>
              <a:br>
                <a:rPr lang="en-US" altLang="ja-JP" b="1" dirty="0">
                  <a:latin typeface="+mn-ea"/>
                  <a:ea typeface="+mn-ea"/>
                </a:rPr>
              </a:br>
              <a:r>
                <a:rPr lang="ja-JP" altLang="en-US" sz="1292" b="1" dirty="0">
                  <a:latin typeface="+mn-ea"/>
                  <a:ea typeface="+mn-ea"/>
                </a:rPr>
                <a:t>　　　　　　　</a:t>
              </a:r>
              <a:r>
                <a:rPr lang="ja-JP" altLang="en-US" sz="1292" b="1" dirty="0" smtClean="0">
                  <a:latin typeface="+mn-ea"/>
                  <a:ea typeface="+mn-ea"/>
                </a:rPr>
                <a:t>         </a:t>
              </a:r>
              <a:r>
                <a:rPr lang="ja-JP" altLang="en-US" sz="1292" b="1" dirty="0">
                  <a:latin typeface="+mn-ea"/>
                  <a:ea typeface="+mn-ea"/>
                </a:rPr>
                <a:t>　　　　</a:t>
              </a:r>
              <a:r>
                <a:rPr lang="en-US" altLang="ja-JP" sz="1292" b="1" dirty="0">
                  <a:latin typeface="+mn-ea"/>
                  <a:ea typeface="+mn-ea"/>
                </a:rPr>
                <a:t>(2019</a:t>
              </a:r>
              <a:r>
                <a:rPr lang="ja-JP" altLang="en-US" sz="1292" b="1" dirty="0">
                  <a:latin typeface="+mn-ea"/>
                  <a:ea typeface="+mn-ea"/>
                </a:rPr>
                <a:t>年）　　　　　　　（</a:t>
              </a:r>
              <a:r>
                <a:rPr lang="en-US" altLang="ja-JP" sz="1292" b="1" dirty="0">
                  <a:latin typeface="+mn-ea"/>
                  <a:ea typeface="+mn-ea"/>
                </a:rPr>
                <a:t>2021</a:t>
              </a:r>
              <a:r>
                <a:rPr lang="ja-JP" altLang="en-US" sz="1292" b="1" dirty="0">
                  <a:latin typeface="+mn-ea"/>
                  <a:ea typeface="+mn-ea"/>
                </a:rPr>
                <a:t>年）　　　　　　　　（</a:t>
              </a:r>
              <a:r>
                <a:rPr lang="en-US" altLang="ja-JP" sz="1292" b="1" dirty="0">
                  <a:latin typeface="+mn-ea"/>
                  <a:ea typeface="+mn-ea"/>
                </a:rPr>
                <a:t>2021</a:t>
              </a:r>
              <a:r>
                <a:rPr lang="ja-JP" altLang="en-US" sz="1292" b="1" dirty="0">
                  <a:latin typeface="+mn-ea"/>
                  <a:ea typeface="+mn-ea"/>
                </a:rPr>
                <a:t>年）</a:t>
              </a:r>
              <a:endParaRPr lang="ja-JP" altLang="en-US" b="1" dirty="0">
                <a:latin typeface="+mn-ea"/>
                <a:ea typeface="+mn-ea"/>
              </a:endParaRPr>
            </a:p>
          </p:txBody>
        </p:sp>
        <p:sp>
          <p:nvSpPr>
            <p:cNvPr id="11321" name="正方形/長方形 56"/>
            <p:cNvSpPr>
              <a:spLocks noChangeArrowheads="1"/>
            </p:cNvSpPr>
            <p:nvPr/>
          </p:nvSpPr>
          <p:spPr bwMode="auto">
            <a:xfrm>
              <a:off x="517282" y="2369109"/>
              <a:ext cx="3307373" cy="1285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92" b="1">
                  <a:solidFill>
                    <a:srgbClr val="C00000"/>
                  </a:solidFill>
                </a:rPr>
                <a:t>ＱＢハウスが創造した５つの</a:t>
              </a:r>
              <a:r>
                <a:rPr lang="en-US" altLang="ja-JP" sz="1292" b="1">
                  <a:solidFill>
                    <a:srgbClr val="C00000"/>
                  </a:solidFill>
                </a:rPr>
                <a:t>"</a:t>
              </a:r>
              <a:r>
                <a:rPr lang="ja-JP" altLang="en-US" sz="1292" b="1">
                  <a:solidFill>
                    <a:srgbClr val="C00000"/>
                  </a:solidFill>
                </a:rPr>
                <a:t>手軽さ</a:t>
              </a:r>
              <a:r>
                <a:rPr lang="en-US" altLang="ja-JP" sz="1292" b="1">
                  <a:solidFill>
                    <a:srgbClr val="C00000"/>
                  </a:solidFill>
                </a:rPr>
                <a:t>"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92"/>
                <a:t>　①低価格（ロープライス）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92"/>
                <a:t>　②短時間（スピード）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92"/>
                <a:t>　③高利便性（コンビニエンス）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92"/>
                <a:t>　④ヘアカットのみのサービス（シンプル）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92"/>
                <a:t>　⑤予約なし（フリー）</a:t>
              </a:r>
            </a:p>
          </p:txBody>
        </p:sp>
        <p:sp>
          <p:nvSpPr>
            <p:cNvPr id="11322" name="Text Box 7"/>
            <p:cNvSpPr txBox="1">
              <a:spLocks noChangeArrowheads="1"/>
            </p:cNvSpPr>
            <p:nvPr/>
          </p:nvSpPr>
          <p:spPr bwMode="auto">
            <a:xfrm>
              <a:off x="3973391" y="1087855"/>
              <a:ext cx="4969977" cy="262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108" dirty="0"/>
                <a:t>Kim Chan and Renee Mauborgne </a:t>
              </a:r>
              <a:r>
                <a:rPr lang="ja-JP" altLang="en-US" sz="1108" dirty="0"/>
                <a:t>「ブルーオーシャン戦略」ダイヤモンド社より</a:t>
              </a:r>
              <a:endParaRPr lang="en-US" altLang="ja-JP" sz="1108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970843" y="6156331"/>
              <a:ext cx="69867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200" dirty="0">
                  <a:latin typeface="+mn-ea"/>
                </a:rPr>
                <a:t>「ブルー・オーシャン戦略」</a:t>
              </a:r>
              <a:r>
                <a:rPr lang="en-US" altLang="ja-JP" sz="1200" dirty="0">
                  <a:latin typeface="+mn-ea"/>
                </a:rPr>
                <a:t>W</a:t>
              </a:r>
              <a:r>
                <a:rPr lang="ja-JP" altLang="ja-JP" sz="1200" dirty="0">
                  <a:latin typeface="+mn-ea"/>
                </a:rPr>
                <a:t>・チャンキムとレネ・モボルニュ著　ダイヤモンド社</a:t>
              </a:r>
              <a:r>
                <a:rPr lang="ja-JP" altLang="ja-JP" sz="1200" dirty="0" smtClean="0">
                  <a:latin typeface="+mn-ea"/>
                </a:rPr>
                <a:t>より</a:t>
              </a:r>
              <a:endParaRPr lang="ja-JP" altLang="ja-JP" sz="1200" dirty="0">
                <a:latin typeface="+mn-ea"/>
              </a:endParaRPr>
            </a:p>
          </p:txBody>
        </p:sp>
      </p:grpSp>
      <p:sp>
        <p:nvSpPr>
          <p:cNvPr id="60" name="テキスト ボックス 59"/>
          <p:cNvSpPr txBox="1"/>
          <p:nvPr/>
        </p:nvSpPr>
        <p:spPr>
          <a:xfrm>
            <a:off x="0" y="6457580"/>
            <a:ext cx="138907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1-15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920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-66675" y="229254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戦略キャンパス・ワークシート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338992" y="1058693"/>
            <a:ext cx="8614771" cy="5759787"/>
            <a:chOff x="351692" y="1186545"/>
            <a:chExt cx="8614771" cy="5759787"/>
          </a:xfrm>
        </p:grpSpPr>
        <p:sp>
          <p:nvSpPr>
            <p:cNvPr id="11267" name="Line 5"/>
            <p:cNvSpPr>
              <a:spLocks noChangeShapeType="1"/>
            </p:cNvSpPr>
            <p:nvPr/>
          </p:nvSpPr>
          <p:spPr bwMode="auto">
            <a:xfrm>
              <a:off x="927056" y="1335967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8" name="Line 6"/>
            <p:cNvSpPr>
              <a:spLocks noChangeShapeType="1"/>
            </p:cNvSpPr>
            <p:nvPr/>
          </p:nvSpPr>
          <p:spPr bwMode="auto">
            <a:xfrm>
              <a:off x="915866" y="2103875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9" name="Line 7"/>
            <p:cNvSpPr>
              <a:spLocks noChangeShapeType="1"/>
            </p:cNvSpPr>
            <p:nvPr/>
          </p:nvSpPr>
          <p:spPr bwMode="auto">
            <a:xfrm>
              <a:off x="915866" y="2901044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0" name="Line 8"/>
            <p:cNvSpPr>
              <a:spLocks noChangeShapeType="1"/>
            </p:cNvSpPr>
            <p:nvPr/>
          </p:nvSpPr>
          <p:spPr bwMode="auto">
            <a:xfrm>
              <a:off x="915866" y="3765621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1" name="Line 9"/>
            <p:cNvSpPr>
              <a:spLocks noChangeShapeType="1"/>
            </p:cNvSpPr>
            <p:nvPr/>
          </p:nvSpPr>
          <p:spPr bwMode="auto">
            <a:xfrm>
              <a:off x="915866" y="4696140"/>
              <a:ext cx="7444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2" name="Text Box 10"/>
            <p:cNvSpPr txBox="1">
              <a:spLocks noChangeArrowheads="1"/>
            </p:cNvSpPr>
            <p:nvPr/>
          </p:nvSpPr>
          <p:spPr bwMode="auto">
            <a:xfrm>
              <a:off x="351692" y="1186545"/>
              <a:ext cx="56417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662" b="1"/>
                <a:t>高</a:t>
              </a:r>
            </a:p>
          </p:txBody>
        </p:sp>
        <p:sp>
          <p:nvSpPr>
            <p:cNvPr id="11273" name="Text Box 11"/>
            <p:cNvSpPr txBox="1">
              <a:spLocks noChangeArrowheads="1"/>
            </p:cNvSpPr>
            <p:nvPr/>
          </p:nvSpPr>
          <p:spPr bwMode="auto">
            <a:xfrm>
              <a:off x="351692" y="4510037"/>
              <a:ext cx="56417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662" b="1"/>
                <a:t>低</a:t>
              </a:r>
            </a:p>
          </p:txBody>
        </p:sp>
        <p:sp>
          <p:nvSpPr>
            <p:cNvPr id="11274" name="Text Box 12"/>
            <p:cNvSpPr txBox="1">
              <a:spLocks noChangeArrowheads="1"/>
            </p:cNvSpPr>
            <p:nvPr/>
          </p:nvSpPr>
          <p:spPr bwMode="auto">
            <a:xfrm>
              <a:off x="783983" y="1904583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75" name="Text Box 13"/>
            <p:cNvSpPr txBox="1">
              <a:spLocks noChangeArrowheads="1"/>
            </p:cNvSpPr>
            <p:nvPr/>
          </p:nvSpPr>
          <p:spPr bwMode="auto">
            <a:xfrm>
              <a:off x="1767255" y="1705291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76" name="Line 14"/>
            <p:cNvSpPr>
              <a:spLocks noChangeShapeType="1"/>
            </p:cNvSpPr>
            <p:nvPr/>
          </p:nvSpPr>
          <p:spPr bwMode="auto">
            <a:xfrm>
              <a:off x="1049215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7" name="Line 15"/>
            <p:cNvSpPr>
              <a:spLocks noChangeShapeType="1"/>
            </p:cNvSpPr>
            <p:nvPr/>
          </p:nvSpPr>
          <p:spPr bwMode="auto">
            <a:xfrm>
              <a:off x="1966546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8" name="Line 16"/>
            <p:cNvSpPr>
              <a:spLocks noChangeShapeType="1"/>
            </p:cNvSpPr>
            <p:nvPr/>
          </p:nvSpPr>
          <p:spPr bwMode="auto">
            <a:xfrm>
              <a:off x="2977662" y="4709330"/>
              <a:ext cx="0" cy="26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9" name="Line 17"/>
            <p:cNvSpPr>
              <a:spLocks noChangeShapeType="1"/>
            </p:cNvSpPr>
            <p:nvPr/>
          </p:nvSpPr>
          <p:spPr bwMode="auto">
            <a:xfrm>
              <a:off x="3987312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0" name="Line 18"/>
            <p:cNvSpPr>
              <a:spLocks noChangeShapeType="1"/>
            </p:cNvSpPr>
            <p:nvPr/>
          </p:nvSpPr>
          <p:spPr bwMode="auto">
            <a:xfrm>
              <a:off x="5037992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1" name="Line 19"/>
            <p:cNvSpPr>
              <a:spLocks noChangeShapeType="1"/>
            </p:cNvSpPr>
            <p:nvPr/>
          </p:nvSpPr>
          <p:spPr bwMode="auto">
            <a:xfrm>
              <a:off x="6032989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2" name="Line 20"/>
            <p:cNvSpPr>
              <a:spLocks noChangeShapeType="1"/>
            </p:cNvSpPr>
            <p:nvPr/>
          </p:nvSpPr>
          <p:spPr bwMode="auto">
            <a:xfrm>
              <a:off x="7154987" y="4696140"/>
              <a:ext cx="0" cy="265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3" name="Line 21"/>
            <p:cNvSpPr>
              <a:spLocks noChangeShapeType="1"/>
            </p:cNvSpPr>
            <p:nvPr/>
          </p:nvSpPr>
          <p:spPr bwMode="auto">
            <a:xfrm>
              <a:off x="8066943" y="4709330"/>
              <a:ext cx="0" cy="26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4" name="Text Box 22"/>
            <p:cNvSpPr txBox="1">
              <a:spLocks noChangeArrowheads="1"/>
            </p:cNvSpPr>
            <p:nvPr/>
          </p:nvSpPr>
          <p:spPr bwMode="auto">
            <a:xfrm>
              <a:off x="657225" y="4968962"/>
              <a:ext cx="798634" cy="2911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292" dirty="0"/>
            </a:p>
          </p:txBody>
        </p:sp>
        <p:sp>
          <p:nvSpPr>
            <p:cNvPr id="11285" name="Text Box 23"/>
            <p:cNvSpPr txBox="1">
              <a:spLocks noChangeArrowheads="1"/>
            </p:cNvSpPr>
            <p:nvPr/>
          </p:nvSpPr>
          <p:spPr bwMode="auto">
            <a:xfrm>
              <a:off x="1566499" y="4961374"/>
              <a:ext cx="854316" cy="29875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292" dirty="0"/>
            </a:p>
          </p:txBody>
        </p:sp>
        <p:sp>
          <p:nvSpPr>
            <p:cNvPr id="11286" name="Text Box 24"/>
            <p:cNvSpPr txBox="1">
              <a:spLocks noChangeArrowheads="1"/>
            </p:cNvSpPr>
            <p:nvPr/>
          </p:nvSpPr>
          <p:spPr bwMode="auto">
            <a:xfrm>
              <a:off x="2645019" y="4989986"/>
              <a:ext cx="798634" cy="2911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292" dirty="0"/>
            </a:p>
          </p:txBody>
        </p:sp>
        <p:sp>
          <p:nvSpPr>
            <p:cNvPr id="11287" name="Text Box 25"/>
            <p:cNvSpPr txBox="1">
              <a:spLocks noChangeArrowheads="1"/>
            </p:cNvSpPr>
            <p:nvPr/>
          </p:nvSpPr>
          <p:spPr bwMode="auto">
            <a:xfrm>
              <a:off x="3641480" y="4977520"/>
              <a:ext cx="930519" cy="2911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292" dirty="0"/>
            </a:p>
          </p:txBody>
        </p:sp>
        <p:sp>
          <p:nvSpPr>
            <p:cNvPr id="11288" name="Text Box 26"/>
            <p:cNvSpPr txBox="1">
              <a:spLocks noChangeArrowheads="1"/>
            </p:cNvSpPr>
            <p:nvPr/>
          </p:nvSpPr>
          <p:spPr bwMode="auto">
            <a:xfrm>
              <a:off x="5635870" y="4961375"/>
              <a:ext cx="930520" cy="2911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292" dirty="0"/>
            </a:p>
          </p:txBody>
        </p:sp>
        <p:sp>
          <p:nvSpPr>
            <p:cNvPr id="11289" name="Text Box 27"/>
            <p:cNvSpPr txBox="1">
              <a:spLocks noChangeArrowheads="1"/>
            </p:cNvSpPr>
            <p:nvPr/>
          </p:nvSpPr>
          <p:spPr bwMode="auto">
            <a:xfrm>
              <a:off x="6698274" y="4961374"/>
              <a:ext cx="931984" cy="3073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292" dirty="0"/>
            </a:p>
          </p:txBody>
        </p:sp>
        <p:sp>
          <p:nvSpPr>
            <p:cNvPr id="11290" name="Text Box 28"/>
            <p:cNvSpPr txBox="1">
              <a:spLocks noChangeArrowheads="1"/>
            </p:cNvSpPr>
            <p:nvPr/>
          </p:nvSpPr>
          <p:spPr bwMode="auto">
            <a:xfrm>
              <a:off x="7696200" y="4961375"/>
              <a:ext cx="851388" cy="2911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292" dirty="0"/>
            </a:p>
          </p:txBody>
        </p:sp>
        <p:sp>
          <p:nvSpPr>
            <p:cNvPr id="11291" name="Text Box 29"/>
            <p:cNvSpPr txBox="1">
              <a:spLocks noChangeArrowheads="1"/>
            </p:cNvSpPr>
            <p:nvPr/>
          </p:nvSpPr>
          <p:spPr bwMode="auto">
            <a:xfrm>
              <a:off x="4705352" y="4961375"/>
              <a:ext cx="798634" cy="2911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292" dirty="0"/>
            </a:p>
          </p:txBody>
        </p:sp>
        <p:sp>
          <p:nvSpPr>
            <p:cNvPr id="11292" name="Text Box 30"/>
            <p:cNvSpPr txBox="1">
              <a:spLocks noChangeArrowheads="1"/>
            </p:cNvSpPr>
            <p:nvPr/>
          </p:nvSpPr>
          <p:spPr bwMode="auto">
            <a:xfrm>
              <a:off x="2710963" y="1810799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3" name="Text Box 31"/>
            <p:cNvSpPr txBox="1">
              <a:spLocks noChangeArrowheads="1"/>
            </p:cNvSpPr>
            <p:nvPr/>
          </p:nvSpPr>
          <p:spPr bwMode="auto">
            <a:xfrm>
              <a:off x="3641483" y="1904583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4" name="Text Box 32"/>
            <p:cNvSpPr txBox="1">
              <a:spLocks noChangeArrowheads="1"/>
            </p:cNvSpPr>
            <p:nvPr/>
          </p:nvSpPr>
          <p:spPr bwMode="auto">
            <a:xfrm>
              <a:off x="5767755" y="3367037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5" name="Text Box 33"/>
            <p:cNvSpPr txBox="1">
              <a:spLocks noChangeArrowheads="1"/>
            </p:cNvSpPr>
            <p:nvPr/>
          </p:nvSpPr>
          <p:spPr bwMode="auto">
            <a:xfrm>
              <a:off x="6699740" y="3831565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6" name="Text Box 34"/>
            <p:cNvSpPr txBox="1">
              <a:spLocks noChangeArrowheads="1"/>
            </p:cNvSpPr>
            <p:nvPr/>
          </p:nvSpPr>
          <p:spPr bwMode="auto">
            <a:xfrm>
              <a:off x="4771294" y="2117065"/>
              <a:ext cx="465992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FF0000"/>
                  </a:solidFill>
                </a:rPr>
                <a:t>▲</a:t>
              </a:r>
            </a:p>
          </p:txBody>
        </p:sp>
        <p:sp>
          <p:nvSpPr>
            <p:cNvPr id="11297" name="Line 36"/>
            <p:cNvSpPr>
              <a:spLocks noChangeShapeType="1"/>
            </p:cNvSpPr>
            <p:nvPr/>
          </p:nvSpPr>
          <p:spPr bwMode="auto">
            <a:xfrm flipV="1">
              <a:off x="1049217" y="1904583"/>
              <a:ext cx="930520" cy="1992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8" name="Line 37"/>
            <p:cNvSpPr>
              <a:spLocks noChangeShapeType="1"/>
            </p:cNvSpPr>
            <p:nvPr/>
          </p:nvSpPr>
          <p:spPr bwMode="auto">
            <a:xfrm>
              <a:off x="2045678" y="1838641"/>
              <a:ext cx="864577" cy="13188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9" name="Line 38"/>
            <p:cNvSpPr>
              <a:spLocks noChangeShapeType="1"/>
            </p:cNvSpPr>
            <p:nvPr/>
          </p:nvSpPr>
          <p:spPr bwMode="auto">
            <a:xfrm>
              <a:off x="2976198" y="2037932"/>
              <a:ext cx="864577" cy="659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0" name="Line 39"/>
            <p:cNvSpPr>
              <a:spLocks noChangeShapeType="1"/>
            </p:cNvSpPr>
            <p:nvPr/>
          </p:nvSpPr>
          <p:spPr bwMode="auto">
            <a:xfrm>
              <a:off x="3906715" y="2103875"/>
              <a:ext cx="1131277" cy="1992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1" name="Line 40"/>
            <p:cNvSpPr>
              <a:spLocks noChangeShapeType="1"/>
            </p:cNvSpPr>
            <p:nvPr/>
          </p:nvSpPr>
          <p:spPr bwMode="auto">
            <a:xfrm>
              <a:off x="5037992" y="2303168"/>
              <a:ext cx="996462" cy="126316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2" name="Line 41"/>
            <p:cNvSpPr>
              <a:spLocks noChangeShapeType="1"/>
            </p:cNvSpPr>
            <p:nvPr/>
          </p:nvSpPr>
          <p:spPr bwMode="auto">
            <a:xfrm>
              <a:off x="6034455" y="3566329"/>
              <a:ext cx="864577" cy="39858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3" name="Text Box 43"/>
            <p:cNvSpPr txBox="1">
              <a:spLocks noChangeArrowheads="1"/>
            </p:cNvSpPr>
            <p:nvPr/>
          </p:nvSpPr>
          <p:spPr bwMode="auto">
            <a:xfrm>
              <a:off x="783981" y="4098265"/>
              <a:ext cx="53193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4" name="Text Box 44"/>
            <p:cNvSpPr txBox="1">
              <a:spLocks noChangeArrowheads="1"/>
            </p:cNvSpPr>
            <p:nvPr/>
          </p:nvSpPr>
          <p:spPr bwMode="auto">
            <a:xfrm>
              <a:off x="1647094" y="4363499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5" name="Text Box 45"/>
            <p:cNvSpPr txBox="1">
              <a:spLocks noChangeArrowheads="1"/>
            </p:cNvSpPr>
            <p:nvPr/>
          </p:nvSpPr>
          <p:spPr bwMode="auto">
            <a:xfrm>
              <a:off x="2710963" y="4098265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6" name="Text Box 46"/>
            <p:cNvSpPr txBox="1">
              <a:spLocks noChangeArrowheads="1"/>
            </p:cNvSpPr>
            <p:nvPr/>
          </p:nvSpPr>
          <p:spPr bwMode="auto">
            <a:xfrm>
              <a:off x="3707425" y="4098265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7" name="Text Box 47"/>
            <p:cNvSpPr txBox="1">
              <a:spLocks noChangeArrowheads="1"/>
            </p:cNvSpPr>
            <p:nvPr/>
          </p:nvSpPr>
          <p:spPr bwMode="auto">
            <a:xfrm>
              <a:off x="4705351" y="1705291"/>
              <a:ext cx="53193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8" name="Text Box 48"/>
            <p:cNvSpPr txBox="1">
              <a:spLocks noChangeArrowheads="1"/>
            </p:cNvSpPr>
            <p:nvPr/>
          </p:nvSpPr>
          <p:spPr bwMode="auto">
            <a:xfrm>
              <a:off x="5701812" y="1642280"/>
              <a:ext cx="531934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09" name="Text Box 49"/>
            <p:cNvSpPr txBox="1">
              <a:spLocks noChangeArrowheads="1"/>
            </p:cNvSpPr>
            <p:nvPr/>
          </p:nvSpPr>
          <p:spPr bwMode="auto">
            <a:xfrm>
              <a:off x="6632332" y="1293518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10" name="Text Box 50"/>
            <p:cNvSpPr txBox="1">
              <a:spLocks noChangeArrowheads="1"/>
            </p:cNvSpPr>
            <p:nvPr/>
          </p:nvSpPr>
          <p:spPr bwMode="auto">
            <a:xfrm>
              <a:off x="7696201" y="1306706"/>
              <a:ext cx="531935" cy="348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662">
                  <a:solidFill>
                    <a:srgbClr val="0066FF"/>
                  </a:solidFill>
                </a:rPr>
                <a:t>●</a:t>
              </a:r>
            </a:p>
          </p:txBody>
        </p:sp>
        <p:sp>
          <p:nvSpPr>
            <p:cNvPr id="11311" name="Line 51"/>
            <p:cNvSpPr>
              <a:spLocks noChangeShapeType="1"/>
            </p:cNvSpPr>
            <p:nvPr/>
          </p:nvSpPr>
          <p:spPr bwMode="auto">
            <a:xfrm>
              <a:off x="1049217" y="4230149"/>
              <a:ext cx="864577" cy="26670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2" name="Text Box 58"/>
            <p:cNvSpPr txBox="1">
              <a:spLocks noChangeArrowheads="1"/>
            </p:cNvSpPr>
            <p:nvPr/>
          </p:nvSpPr>
          <p:spPr bwMode="auto">
            <a:xfrm>
              <a:off x="5568461" y="1372649"/>
              <a:ext cx="1195754" cy="34810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662" b="1" dirty="0">
                <a:solidFill>
                  <a:srgbClr val="0066FF"/>
                </a:solidFill>
              </a:endParaRPr>
            </a:p>
          </p:txBody>
        </p:sp>
        <p:sp>
          <p:nvSpPr>
            <p:cNvPr id="11313" name="Text Box 59"/>
            <p:cNvSpPr txBox="1">
              <a:spLocks noChangeArrowheads="1"/>
            </p:cNvSpPr>
            <p:nvPr/>
          </p:nvSpPr>
          <p:spPr bwMode="auto">
            <a:xfrm>
              <a:off x="1314451" y="1505999"/>
              <a:ext cx="2526323" cy="34810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662" b="1" dirty="0">
                <a:solidFill>
                  <a:srgbClr val="FF0000"/>
                </a:solidFill>
              </a:endParaRPr>
            </a:p>
          </p:txBody>
        </p:sp>
        <p:sp>
          <p:nvSpPr>
            <p:cNvPr id="11314" name="Line 61"/>
            <p:cNvSpPr>
              <a:spLocks noChangeShapeType="1"/>
            </p:cNvSpPr>
            <p:nvPr/>
          </p:nvSpPr>
          <p:spPr bwMode="auto">
            <a:xfrm flipV="1">
              <a:off x="1979737" y="4297555"/>
              <a:ext cx="1063869" cy="199292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5" name="Line 62"/>
            <p:cNvSpPr>
              <a:spLocks noChangeShapeType="1"/>
            </p:cNvSpPr>
            <p:nvPr/>
          </p:nvSpPr>
          <p:spPr bwMode="auto">
            <a:xfrm flipV="1">
              <a:off x="3109547" y="4230148"/>
              <a:ext cx="930520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6" name="Line 63"/>
            <p:cNvSpPr>
              <a:spLocks noChangeShapeType="1"/>
            </p:cNvSpPr>
            <p:nvPr/>
          </p:nvSpPr>
          <p:spPr bwMode="auto">
            <a:xfrm flipV="1">
              <a:off x="4040066" y="1904583"/>
              <a:ext cx="930519" cy="2325565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7" name="Line 64"/>
            <p:cNvSpPr>
              <a:spLocks noChangeShapeType="1"/>
            </p:cNvSpPr>
            <p:nvPr/>
          </p:nvSpPr>
          <p:spPr bwMode="auto">
            <a:xfrm flipV="1">
              <a:off x="5037992" y="1771232"/>
              <a:ext cx="996462" cy="65943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8" name="Line 65"/>
            <p:cNvSpPr>
              <a:spLocks noChangeShapeType="1"/>
            </p:cNvSpPr>
            <p:nvPr/>
          </p:nvSpPr>
          <p:spPr bwMode="auto">
            <a:xfrm flipV="1">
              <a:off x="6034455" y="1505999"/>
              <a:ext cx="930520" cy="265234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9" name="Line 66"/>
            <p:cNvSpPr>
              <a:spLocks noChangeShapeType="1"/>
            </p:cNvSpPr>
            <p:nvPr/>
          </p:nvSpPr>
          <p:spPr bwMode="auto">
            <a:xfrm flipV="1">
              <a:off x="6964973" y="1438590"/>
              <a:ext cx="996462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979737" y="6669333"/>
              <a:ext cx="69867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200" dirty="0">
                  <a:latin typeface="+mn-ea"/>
                </a:rPr>
                <a:t>「ブルー・オーシャン戦略」</a:t>
              </a:r>
              <a:r>
                <a:rPr lang="en-US" altLang="ja-JP" sz="1200" dirty="0">
                  <a:latin typeface="+mn-ea"/>
                </a:rPr>
                <a:t>W</a:t>
              </a:r>
              <a:r>
                <a:rPr lang="ja-JP" altLang="ja-JP" sz="1200" dirty="0">
                  <a:latin typeface="+mn-ea"/>
                </a:rPr>
                <a:t>・チャンキムとレネ・モボルニュ著　ダイヤモンド社</a:t>
              </a:r>
              <a:r>
                <a:rPr lang="ja-JP" altLang="ja-JP" sz="1200" dirty="0" smtClean="0">
                  <a:latin typeface="+mn-ea"/>
                </a:rPr>
                <a:t>より</a:t>
              </a:r>
              <a:endParaRPr lang="ja-JP" altLang="ja-JP" sz="120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236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7898</TotalTime>
  <Words>1086</Words>
  <Application>Microsoft Office PowerPoint</Application>
  <PresentationFormat>画面に合わせる (4:3)</PresentationFormat>
  <Paragraphs>421</Paragraphs>
  <Slides>12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3" baseType="lpstr">
      <vt:lpstr>HG丸ｺﾞｼｯｸM-PRO</vt:lpstr>
      <vt:lpstr>ＭＳ Ｐゴシック</vt:lpstr>
      <vt:lpstr>ＭＳ Ｐ明朝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渉</dc:creator>
  <cp:lastModifiedBy>田中 渉</cp:lastModifiedBy>
  <cp:revision>179</cp:revision>
  <cp:lastPrinted>2021-09-08T06:31:55Z</cp:lastPrinted>
  <dcterms:created xsi:type="dcterms:W3CDTF">2021-01-29T22:39:03Z</dcterms:created>
  <dcterms:modified xsi:type="dcterms:W3CDTF">2021-10-28T04:33:10Z</dcterms:modified>
</cp:coreProperties>
</file>