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8" r:id="rId2"/>
    <p:sldId id="268" r:id="rId3"/>
    <p:sldId id="259" r:id="rId4"/>
    <p:sldId id="269" r:id="rId5"/>
    <p:sldId id="260" r:id="rId6"/>
    <p:sldId id="270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8" autoAdjust="0"/>
    <p:restoredTop sz="94660"/>
  </p:normalViewPr>
  <p:slideViewPr>
    <p:cSldViewPr snapToGrid="0">
      <p:cViewPr varScale="1">
        <p:scale>
          <a:sx n="88" d="100"/>
          <a:sy n="88" d="100"/>
        </p:scale>
        <p:origin x="3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D3E3B4-4EAF-4A83-B9A0-CAAB0027050B}" type="datetimeFigureOut">
              <a:rPr kumimoji="1" lang="ja-JP" altLang="en-US" smtClean="0"/>
              <a:t>2021/10/28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B3FD8D-79CF-4CE7-9816-EEB88297A0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1008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88149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24431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311379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54370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492A4-D24F-49F2-98D6-F152EB5E137E}" type="datetimeFigureOut">
              <a:rPr kumimoji="1" lang="ja-JP" altLang="en-US" smtClean="0"/>
              <a:t>2021/10/28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6C49A-AE47-4328-81EA-E2A062AA45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4360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492A4-D24F-49F2-98D6-F152EB5E137E}" type="datetimeFigureOut">
              <a:rPr kumimoji="1" lang="ja-JP" altLang="en-US" smtClean="0"/>
              <a:t>2021/10/28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6C49A-AE47-4328-81EA-E2A062AA45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5852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492A4-D24F-49F2-98D6-F152EB5E137E}" type="datetimeFigureOut">
              <a:rPr kumimoji="1" lang="ja-JP" altLang="en-US" smtClean="0"/>
              <a:t>2021/10/28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6C49A-AE47-4328-81EA-E2A062AA45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3537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0" y="638177"/>
            <a:ext cx="9107488" cy="36513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662" dirty="0">
              <a:solidFill>
                <a:prstClr val="white"/>
              </a:solidFill>
            </a:endParaRPr>
          </a:p>
        </p:txBody>
      </p:sp>
      <p:sp>
        <p:nvSpPr>
          <p:cNvPr id="3" name="テキスト ボックス 2"/>
          <p:cNvSpPr txBox="1">
            <a:spLocks noChangeArrowheads="1"/>
          </p:cNvSpPr>
          <p:nvPr userDrawn="1"/>
        </p:nvSpPr>
        <p:spPr bwMode="auto">
          <a:xfrm>
            <a:off x="8775700" y="6605590"/>
            <a:ext cx="463550" cy="262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25C02E54-2B25-4064-AEF4-A63A3419155E}" type="slidenum">
              <a:rPr lang="ja-JP" altLang="en-US" sz="1108"/>
              <a:pPr eaLnBrk="1" hangingPunct="1"/>
              <a:t>‹#›</a:t>
            </a:fld>
            <a:endParaRPr lang="ja-JP" altLang="en-US" sz="1108"/>
          </a:p>
        </p:txBody>
      </p:sp>
    </p:spTree>
    <p:extLst>
      <p:ext uri="{BB962C8B-B14F-4D97-AF65-F5344CB8AC3E}">
        <p14:creationId xmlns:p14="http://schemas.microsoft.com/office/powerpoint/2010/main" val="3609314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492A4-D24F-49F2-98D6-F152EB5E137E}" type="datetimeFigureOut">
              <a:rPr kumimoji="1" lang="ja-JP" altLang="en-US" smtClean="0"/>
              <a:t>2021/10/28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6C49A-AE47-4328-81EA-E2A062AA45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3980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492A4-D24F-49F2-98D6-F152EB5E137E}" type="datetimeFigureOut">
              <a:rPr kumimoji="1" lang="ja-JP" altLang="en-US" smtClean="0"/>
              <a:t>2021/10/28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6C49A-AE47-4328-81EA-E2A062AA45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2615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492A4-D24F-49F2-98D6-F152EB5E137E}" type="datetimeFigureOut">
              <a:rPr kumimoji="1" lang="ja-JP" altLang="en-US" smtClean="0"/>
              <a:t>2021/10/28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6C49A-AE47-4328-81EA-E2A062AA45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4060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492A4-D24F-49F2-98D6-F152EB5E137E}" type="datetimeFigureOut">
              <a:rPr kumimoji="1" lang="ja-JP" altLang="en-US" smtClean="0"/>
              <a:t>2021/10/28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6C49A-AE47-4328-81EA-E2A062AA45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7518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492A4-D24F-49F2-98D6-F152EB5E137E}" type="datetimeFigureOut">
              <a:rPr kumimoji="1" lang="ja-JP" altLang="en-US" smtClean="0"/>
              <a:t>2021/10/28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6C49A-AE47-4328-81EA-E2A062AA45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350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492A4-D24F-49F2-98D6-F152EB5E137E}" type="datetimeFigureOut">
              <a:rPr kumimoji="1" lang="ja-JP" altLang="en-US" smtClean="0"/>
              <a:t>2021/10/28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6C49A-AE47-4328-81EA-E2A062AA45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890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492A4-D24F-49F2-98D6-F152EB5E137E}" type="datetimeFigureOut">
              <a:rPr kumimoji="1" lang="ja-JP" altLang="en-US" smtClean="0"/>
              <a:t>2021/10/28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6C49A-AE47-4328-81EA-E2A062AA45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00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492A4-D24F-49F2-98D6-F152EB5E137E}" type="datetimeFigureOut">
              <a:rPr kumimoji="1" lang="ja-JP" altLang="en-US" smtClean="0"/>
              <a:t>2021/10/28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6C49A-AE47-4328-81EA-E2A062AA45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0206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492A4-D24F-49F2-98D6-F152EB5E137E}" type="datetimeFigureOut">
              <a:rPr kumimoji="1" lang="ja-JP" altLang="en-US" smtClean="0"/>
              <a:t>2021/10/28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6C49A-AE47-4328-81EA-E2A062AA45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2540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873844" y="1866445"/>
            <a:ext cx="1256042" cy="290789"/>
          </a:xfrm>
          <a:prstGeom prst="roundRect">
            <a:avLst/>
          </a:prstGeom>
          <a:solidFill>
            <a:srgbClr val="ED7D31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108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人材確保（質）</a:t>
            </a:r>
            <a:endParaRPr kumimoji="0" lang="en-US" altLang="ja-JP" sz="1108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04067" y="2235764"/>
            <a:ext cx="1196441" cy="479422"/>
          </a:xfrm>
          <a:prstGeom prst="round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108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要員不足</a:t>
            </a:r>
            <a:endParaRPr kumimoji="0" lang="en-US" altLang="ja-JP" sz="1108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108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特装＋</a:t>
            </a:r>
            <a:r>
              <a:rPr kumimoji="0" lang="en-US" altLang="ja-JP" sz="1108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04067" y="2739523"/>
            <a:ext cx="1196441" cy="479422"/>
          </a:xfrm>
          <a:prstGeom prst="round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108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要員不足</a:t>
            </a:r>
            <a:endParaRPr kumimoji="0" lang="en-US" altLang="ja-JP" sz="1108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108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組立＋１</a:t>
            </a:r>
            <a:endParaRPr kumimoji="0" lang="en-US" altLang="ja-JP" sz="1108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04067" y="3239718"/>
            <a:ext cx="1196441" cy="479422"/>
          </a:xfrm>
          <a:prstGeom prst="round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108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要員不足</a:t>
            </a:r>
            <a:endParaRPr kumimoji="0" lang="en-US" altLang="ja-JP" sz="1108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108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艤装＋１</a:t>
            </a:r>
            <a:endParaRPr kumimoji="0" lang="en-US" altLang="ja-JP" sz="1108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04067" y="3748880"/>
            <a:ext cx="1196441" cy="479422"/>
          </a:xfrm>
          <a:prstGeom prst="round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108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材料課</a:t>
            </a:r>
            <a:endParaRPr kumimoji="0" lang="en-US" altLang="ja-JP" sz="1108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108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＋１</a:t>
            </a:r>
            <a:endParaRPr kumimoji="0" lang="en-US" altLang="ja-JP" sz="1108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04067" y="5498191"/>
            <a:ext cx="1196441" cy="479422"/>
          </a:xfrm>
          <a:prstGeom prst="roundRect">
            <a:avLst/>
          </a:prstGeom>
          <a:solidFill>
            <a:srgbClr val="70AD47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108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採用活動が</a:t>
            </a:r>
            <a:r>
              <a:rPr kumimoji="0" lang="en-US" altLang="ja-JP" sz="1108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kumimoji="0" lang="en-US" altLang="ja-JP" sz="1108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kumimoji="0" lang="ja-JP" altLang="en-US" sz="1108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弱い</a:t>
            </a:r>
            <a:endParaRPr kumimoji="0" lang="en-US" altLang="ja-JP" sz="1108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903645" y="2203872"/>
            <a:ext cx="1196441" cy="290789"/>
          </a:xfrm>
          <a:prstGeom prst="round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108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リーダー不在</a:t>
            </a:r>
            <a:endParaRPr kumimoji="0" lang="en-US" altLang="ja-JP" sz="1108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895756" y="3256383"/>
            <a:ext cx="1196441" cy="447782"/>
          </a:xfrm>
          <a:prstGeom prst="round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015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教育体系が整備されていない</a:t>
            </a: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903645" y="2600743"/>
            <a:ext cx="1196441" cy="500606"/>
          </a:xfrm>
          <a:prstGeom prst="round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 anchor="ctr" anchorCtr="0">
            <a:no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108" kern="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戦略</a:t>
            </a:r>
            <a:r>
              <a:rPr kumimoji="0" lang="ja-JP" altLang="en-US" sz="1108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人材不足</a:t>
            </a:r>
            <a:endParaRPr kumimoji="0" lang="en-US" altLang="ja-JP" sz="1108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345328" y="2477940"/>
            <a:ext cx="1196441" cy="479422"/>
          </a:xfrm>
          <a:prstGeom prst="round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108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話合いの場が</a:t>
            </a:r>
            <a:endParaRPr kumimoji="0" lang="en-US" altLang="ja-JP" sz="1108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108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少ない</a:t>
            </a:r>
            <a:endParaRPr kumimoji="0" lang="en-US" altLang="ja-JP" sz="1108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313267" y="5296911"/>
            <a:ext cx="1196441" cy="479422"/>
          </a:xfrm>
          <a:prstGeom prst="roundRect">
            <a:avLst/>
          </a:prstGeom>
          <a:solidFill>
            <a:srgbClr val="70AD47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108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整理整頓が</a:t>
            </a:r>
            <a:endParaRPr kumimoji="0" lang="en-US" altLang="ja-JP" sz="1108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108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できていない</a:t>
            </a:r>
            <a:endParaRPr kumimoji="0" lang="en-US" altLang="ja-JP" sz="1108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345328" y="2999182"/>
            <a:ext cx="1196441" cy="447782"/>
          </a:xfrm>
          <a:prstGeom prst="round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015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情報共有が</a:t>
            </a: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015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できていない</a:t>
            </a: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04067" y="4268667"/>
            <a:ext cx="1196441" cy="479422"/>
          </a:xfrm>
          <a:prstGeom prst="round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108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生産管理課</a:t>
            </a:r>
            <a:endParaRPr kumimoji="0" lang="en-US" altLang="ja-JP" sz="1108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108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＋１</a:t>
            </a:r>
            <a:endParaRPr kumimoji="0" lang="en-US" altLang="ja-JP" sz="1108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933445" y="5495510"/>
            <a:ext cx="1196441" cy="479422"/>
          </a:xfrm>
          <a:prstGeom prst="roundRect">
            <a:avLst/>
          </a:prstGeom>
          <a:solidFill>
            <a:srgbClr val="70AD47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108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個人の能力</a:t>
            </a:r>
            <a:endParaRPr kumimoji="0" lang="en-US" altLang="ja-JP" sz="1108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108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向上策がない</a:t>
            </a:r>
            <a:endParaRPr kumimoji="0" lang="en-US" altLang="ja-JP" sz="1108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344453" y="3570454"/>
            <a:ext cx="1196441" cy="447782"/>
          </a:xfrm>
          <a:prstGeom prst="round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015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仕上工程</a:t>
            </a: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015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が弱い</a:t>
            </a: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337643" y="2424424"/>
            <a:ext cx="1196441" cy="447782"/>
          </a:xfrm>
          <a:prstGeom prst="round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015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塗装のたれ</a:t>
            </a: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015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防止策が弱い</a:t>
            </a: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665739" y="2442374"/>
            <a:ext cx="1196441" cy="447782"/>
          </a:xfrm>
          <a:prstGeom prst="round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015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棚卸回数、</a:t>
            </a: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015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工数が多い</a:t>
            </a: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660752" y="2971155"/>
            <a:ext cx="1196441" cy="447782"/>
          </a:xfrm>
          <a:prstGeom prst="round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015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在庫圧縮が</a:t>
            </a: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015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必要</a:t>
            </a: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017143" y="2443181"/>
            <a:ext cx="1196441" cy="447782"/>
          </a:xfrm>
          <a:prstGeom prst="round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015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生産工程が</a:t>
            </a: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015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不明確</a:t>
            </a: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043785" y="2950681"/>
            <a:ext cx="1196441" cy="447782"/>
          </a:xfrm>
          <a:prstGeom prst="round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015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生産マニュアルが無い</a:t>
            </a: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323246" y="4560336"/>
            <a:ext cx="1196441" cy="274969"/>
          </a:xfrm>
          <a:prstGeom prst="roundRect">
            <a:avLst/>
          </a:prstGeom>
          <a:solidFill>
            <a:srgbClr val="70AD47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015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品質標準がない</a:t>
            </a: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647136" y="3460964"/>
            <a:ext cx="1196441" cy="447782"/>
          </a:xfrm>
          <a:prstGeom prst="round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r>
              <a:rPr kumimoji="0" lang="en-US" altLang="ja-JP" sz="1015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IT</a:t>
            </a:r>
            <a:r>
              <a:rPr kumimoji="0" lang="ja-JP" altLang="en-US" sz="1015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活用の購買の仕組みが無い</a:t>
            </a: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344453" y="3256383"/>
            <a:ext cx="1196441" cy="274969"/>
          </a:xfrm>
          <a:prstGeom prst="round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015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ボルト締め忘れ</a:t>
            </a: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398367" y="4309334"/>
            <a:ext cx="1196441" cy="447782"/>
          </a:xfrm>
          <a:prstGeom prst="round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r>
              <a:rPr kumimoji="0" lang="en-US" altLang="ja-JP" sz="1015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KPI</a:t>
            </a:r>
            <a:r>
              <a:rPr kumimoji="0" lang="ja-JP" altLang="en-US" sz="1015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項目</a:t>
            </a: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015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不明確</a:t>
            </a: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398367" y="4798455"/>
            <a:ext cx="1196441" cy="447782"/>
          </a:xfrm>
          <a:prstGeom prst="round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r>
              <a:rPr kumimoji="0" lang="en-US" altLang="ja-JP" sz="1015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KPI</a:t>
            </a:r>
            <a:r>
              <a:rPr kumimoji="0" lang="ja-JP" altLang="en-US" sz="1015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015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数値がない</a:t>
            </a: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3302105" y="3931025"/>
            <a:ext cx="1389156" cy="1476720"/>
          </a:xfrm>
          <a:prstGeom prst="round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844083">
              <a:defRPr/>
            </a:pPr>
            <a:endParaRPr kumimoji="0" lang="ja-JP" altLang="en-US" sz="1662" kern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400239" y="3820213"/>
            <a:ext cx="1196441" cy="447782"/>
          </a:xfrm>
          <a:prstGeom prst="roundRect">
            <a:avLst/>
          </a:prstGeom>
          <a:solidFill>
            <a:srgbClr val="ED7D31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015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問題点を見つけられない</a:t>
            </a: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917153" y="4527212"/>
            <a:ext cx="1196441" cy="416426"/>
          </a:xfrm>
          <a:prstGeom prst="round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923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原価管理のための</a:t>
            </a:r>
            <a:endParaRPr kumimoji="0" lang="en-US" altLang="ja-JP" sz="923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923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経理の仕組み必要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917153" y="5004567"/>
            <a:ext cx="1196441" cy="447782"/>
          </a:xfrm>
          <a:prstGeom prst="round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r>
              <a:rPr kumimoji="0" lang="en-US" altLang="ja-JP" sz="1015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KPI</a:t>
            </a:r>
            <a:r>
              <a:rPr kumimoji="0" lang="ja-JP" altLang="en-US" sz="1015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015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数値がない</a:t>
            </a: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5860415" y="4147114"/>
            <a:ext cx="1292450" cy="1448591"/>
          </a:xfrm>
          <a:prstGeom prst="round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844083">
              <a:defRPr/>
            </a:pPr>
            <a:endParaRPr kumimoji="0" lang="ja-JP" altLang="en-US" sz="1662" kern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926673" y="4029184"/>
            <a:ext cx="1196441" cy="447782"/>
          </a:xfrm>
          <a:prstGeom prst="roundRect">
            <a:avLst/>
          </a:prstGeom>
          <a:solidFill>
            <a:srgbClr val="ED7D31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015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原価管理が</a:t>
            </a: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015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できていない</a:t>
            </a: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454279" y="1342630"/>
            <a:ext cx="2727620" cy="3691590"/>
          </a:xfrm>
          <a:prstGeom prst="round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844083">
              <a:defRPr/>
            </a:pPr>
            <a:endParaRPr kumimoji="0" lang="ja-JP" altLang="en-US" sz="1662" kern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515004" y="1915226"/>
            <a:ext cx="1326027" cy="2912284"/>
          </a:xfrm>
          <a:prstGeom prst="round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844083">
              <a:defRPr/>
            </a:pPr>
            <a:endParaRPr kumimoji="0" lang="ja-JP" altLang="en-US" sz="1662" kern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04067" y="1866446"/>
            <a:ext cx="1196441" cy="479422"/>
          </a:xfrm>
          <a:prstGeom prst="roundRect">
            <a:avLst/>
          </a:prstGeom>
          <a:solidFill>
            <a:srgbClr val="ED7D31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108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人材確保（量）</a:t>
            </a:r>
            <a:endParaRPr kumimoji="0" lang="en-US" altLang="ja-JP" sz="1108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36412" y="1199994"/>
            <a:ext cx="1946488" cy="495101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200" kern="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問題</a:t>
            </a:r>
            <a:endParaRPr kumimoji="0" lang="en-US" altLang="ja-JP" sz="1200" kern="1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108" b="1" kern="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人材確保ができていない</a:t>
            </a:r>
            <a:endParaRPr kumimoji="0" lang="en-US" altLang="ja-JP" sz="1108" b="1" kern="1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8" name="上矢印 37"/>
          <p:cNvSpPr/>
          <p:nvPr/>
        </p:nvSpPr>
        <p:spPr>
          <a:xfrm>
            <a:off x="1074405" y="5189254"/>
            <a:ext cx="223935" cy="215322"/>
          </a:xfrm>
          <a:prstGeom prst="upArrow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844083">
              <a:defRPr/>
            </a:pPr>
            <a:endParaRPr kumimoji="0" lang="ja-JP" altLang="en-US" sz="1662" kern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39" name="上矢印 38"/>
          <p:cNvSpPr/>
          <p:nvPr/>
        </p:nvSpPr>
        <p:spPr>
          <a:xfrm>
            <a:off x="2419698" y="5189253"/>
            <a:ext cx="223935" cy="215322"/>
          </a:xfrm>
          <a:prstGeom prst="upArrow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844083">
              <a:defRPr/>
            </a:pPr>
            <a:endParaRPr kumimoji="0" lang="ja-JP" altLang="en-US" sz="1662" kern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3242621" y="1342630"/>
            <a:ext cx="5402502" cy="5190229"/>
          </a:xfrm>
          <a:prstGeom prst="round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844083">
              <a:defRPr/>
            </a:pPr>
            <a:endParaRPr kumimoji="0" lang="ja-JP" altLang="en-US" sz="1662" kern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291265" y="1018522"/>
            <a:ext cx="1335133" cy="793409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015" b="1" u="sng" kern="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問題</a:t>
            </a:r>
            <a:endParaRPr kumimoji="0" lang="en-US" altLang="ja-JP" sz="1015" b="1" u="sng" kern="1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015" b="1" u="sng" kern="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業務</a:t>
            </a:r>
            <a:r>
              <a:rPr kumimoji="0" lang="ja-JP" altLang="en-US" sz="1015" b="1" u="sng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の標準化</a:t>
            </a:r>
            <a:endParaRPr kumimoji="0" lang="en-US" altLang="ja-JP" sz="1015" b="1" u="sng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015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業務の仕組みが</a:t>
            </a: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015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確立されていない</a:t>
            </a: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7278302" y="2110892"/>
            <a:ext cx="1309055" cy="2109479"/>
          </a:xfrm>
          <a:prstGeom prst="round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844083">
              <a:defRPr/>
            </a:pPr>
            <a:endParaRPr kumimoji="0" lang="ja-JP" altLang="en-US" sz="1662" kern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324979" y="1910938"/>
            <a:ext cx="1196441" cy="447782"/>
          </a:xfrm>
          <a:prstGeom prst="roundRect">
            <a:avLst/>
          </a:prstGeom>
          <a:solidFill>
            <a:srgbClr val="ED7D31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015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品質管理が</a:t>
            </a: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015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弱い</a:t>
            </a: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4" name="角丸四角形 43"/>
          <p:cNvSpPr/>
          <p:nvPr/>
        </p:nvSpPr>
        <p:spPr>
          <a:xfrm>
            <a:off x="5977854" y="2113241"/>
            <a:ext cx="1259916" cy="1457216"/>
          </a:xfrm>
          <a:prstGeom prst="round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844083">
              <a:defRPr/>
            </a:pPr>
            <a:endParaRPr kumimoji="0" lang="ja-JP" altLang="en-US" sz="1662" kern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000794" y="1915227"/>
            <a:ext cx="1196441" cy="447782"/>
          </a:xfrm>
          <a:prstGeom prst="roundRect">
            <a:avLst/>
          </a:prstGeom>
          <a:solidFill>
            <a:srgbClr val="ED7D31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015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工程管理が</a:t>
            </a: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015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弱い</a:t>
            </a: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4628978" y="2037875"/>
            <a:ext cx="1294151" cy="1972637"/>
          </a:xfrm>
          <a:prstGeom prst="round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844083">
              <a:defRPr/>
            </a:pPr>
            <a:endParaRPr kumimoji="0" lang="ja-JP" altLang="en-US" sz="1662" kern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4707828" y="1910938"/>
            <a:ext cx="1109520" cy="447782"/>
          </a:xfrm>
          <a:prstGeom prst="roundRect">
            <a:avLst/>
          </a:prstGeom>
          <a:solidFill>
            <a:srgbClr val="ED7D31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015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在庫管理が</a:t>
            </a: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015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できていない</a:t>
            </a: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8" name="上矢印 47"/>
          <p:cNvSpPr/>
          <p:nvPr/>
        </p:nvSpPr>
        <p:spPr>
          <a:xfrm>
            <a:off x="7809499" y="4296195"/>
            <a:ext cx="223935" cy="215322"/>
          </a:xfrm>
          <a:prstGeom prst="upArrow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844083">
              <a:defRPr/>
            </a:pPr>
            <a:endParaRPr kumimoji="0" lang="ja-JP" altLang="en-US" sz="1662" kern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5922015" y="5887987"/>
            <a:ext cx="1322453" cy="447782"/>
          </a:xfrm>
          <a:prstGeom prst="roundRect">
            <a:avLst/>
          </a:prstGeom>
          <a:solidFill>
            <a:srgbClr val="70AD47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015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原価管理の仕組が確立されていない</a:t>
            </a: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0" name="上矢印 49"/>
          <p:cNvSpPr/>
          <p:nvPr/>
        </p:nvSpPr>
        <p:spPr>
          <a:xfrm>
            <a:off x="6487047" y="5622914"/>
            <a:ext cx="223935" cy="215322"/>
          </a:xfrm>
          <a:prstGeom prst="upArrow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844083">
              <a:defRPr/>
            </a:pPr>
            <a:endParaRPr kumimoji="0" lang="ja-JP" altLang="en-US" sz="1662" kern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4808542" y="4325343"/>
            <a:ext cx="940110" cy="793409"/>
          </a:xfrm>
          <a:prstGeom prst="roundRect">
            <a:avLst/>
          </a:prstGeom>
          <a:solidFill>
            <a:srgbClr val="70AD47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defTabSz="844083">
              <a:tabLst>
                <a:tab pos="415593" algn="l"/>
              </a:tabLst>
              <a:defRPr/>
            </a:pPr>
            <a:r>
              <a:rPr kumimoji="0" lang="ja-JP" altLang="en-US" sz="1015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入出庫</a:t>
            </a: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844083">
              <a:tabLst>
                <a:tab pos="415593" algn="l"/>
              </a:tabLst>
              <a:defRPr/>
            </a:pPr>
            <a:r>
              <a:rPr kumimoji="0" lang="ja-JP" altLang="en-US" sz="1015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在庫管理が確立されていない</a:t>
            </a: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2" name="上矢印 51"/>
          <p:cNvSpPr/>
          <p:nvPr/>
        </p:nvSpPr>
        <p:spPr>
          <a:xfrm>
            <a:off x="5176450" y="4060266"/>
            <a:ext cx="204294" cy="215322"/>
          </a:xfrm>
          <a:prstGeom prst="upArrow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844083">
              <a:defRPr/>
            </a:pPr>
            <a:endParaRPr kumimoji="0" lang="ja-JP" altLang="en-US" sz="1662" kern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3316356" y="2056548"/>
            <a:ext cx="1270274" cy="1577897"/>
          </a:xfrm>
          <a:prstGeom prst="round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844083">
              <a:defRPr/>
            </a:pPr>
            <a:endParaRPr kumimoji="0" lang="ja-JP" altLang="en-US" sz="1662" kern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345328" y="1899510"/>
            <a:ext cx="1196441" cy="479422"/>
          </a:xfrm>
          <a:prstGeom prst="roundRect">
            <a:avLst/>
          </a:prstGeom>
          <a:solidFill>
            <a:srgbClr val="ED7D31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108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ｺﾐｭﾆｰｹｰｼｮﾝ</a:t>
            </a:r>
            <a:endParaRPr kumimoji="0" lang="en-US" altLang="ja-JP" sz="1108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108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が弱い</a:t>
            </a:r>
            <a:endParaRPr kumimoji="0" lang="en-US" altLang="ja-JP" sz="1108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420944" y="5690346"/>
            <a:ext cx="1196441" cy="479422"/>
          </a:xfrm>
          <a:prstGeom prst="roundRect">
            <a:avLst/>
          </a:prstGeom>
          <a:solidFill>
            <a:srgbClr val="70AD47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108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あるべき姿</a:t>
            </a:r>
            <a:endParaRPr kumimoji="0" lang="en-US" altLang="ja-JP" sz="1108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108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が明確でない</a:t>
            </a:r>
            <a:endParaRPr kumimoji="0" lang="en-US" altLang="ja-JP" sz="1108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6" name="上矢印 55"/>
          <p:cNvSpPr/>
          <p:nvPr/>
        </p:nvSpPr>
        <p:spPr>
          <a:xfrm>
            <a:off x="3880027" y="5419664"/>
            <a:ext cx="223935" cy="215322"/>
          </a:xfrm>
          <a:prstGeom prst="upArrow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844083">
              <a:defRPr/>
            </a:pPr>
            <a:endParaRPr kumimoji="0" lang="ja-JP" altLang="en-US" sz="1662" kern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290777" y="740635"/>
            <a:ext cx="8525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問題は、あるべき姿（目標）と現実のギャップ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221942" y="124287"/>
            <a:ext cx="8664606" cy="66316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正方形/長方形 60"/>
          <p:cNvSpPr/>
          <p:nvPr/>
        </p:nvSpPr>
        <p:spPr>
          <a:xfrm>
            <a:off x="0" y="638177"/>
            <a:ext cx="9107488" cy="36513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662" dirty="0">
              <a:solidFill>
                <a:prstClr val="white"/>
              </a:solidFill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2117750" y="4613568"/>
            <a:ext cx="8585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0070C0"/>
                </a:solidFill>
              </a:rPr>
              <a:t>悪さ加減</a:t>
            </a:r>
            <a:endParaRPr kumimoji="1" lang="ja-JP" altLang="en-US" sz="1400" dirty="0">
              <a:solidFill>
                <a:srgbClr val="0070C0"/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7414194" y="6033610"/>
            <a:ext cx="8585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0070C0"/>
                </a:solidFill>
              </a:rPr>
              <a:t>悪さ加減</a:t>
            </a:r>
            <a:endParaRPr kumimoji="1" lang="ja-JP" altLang="en-US" sz="1400" dirty="0">
              <a:solidFill>
                <a:srgbClr val="0070C0"/>
              </a:solidFill>
            </a:endParaRPr>
          </a:p>
        </p:txBody>
      </p:sp>
      <p:sp>
        <p:nvSpPr>
          <p:cNvPr id="63" name="テキスト ボックス 62"/>
          <p:cNvSpPr txBox="1">
            <a:spLocks noChangeArrowheads="1"/>
          </p:cNvSpPr>
          <p:nvPr/>
        </p:nvSpPr>
        <p:spPr bwMode="auto">
          <a:xfrm>
            <a:off x="0" y="249999"/>
            <a:ext cx="88865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ja-JP" altLang="en-US" sz="1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思い切り無責任に悪さ加減を出し合い、グループ化し解決すべき課題とする　　　　</a:t>
            </a:r>
            <a:endParaRPr lang="en-US" altLang="ja-JP" sz="1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0" y="6488668"/>
            <a:ext cx="132362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図表</a:t>
            </a:r>
            <a:r>
              <a:rPr kumimoji="1" lang="en-US" altLang="ja-JP" dirty="0" smtClean="0"/>
              <a:t>3-3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88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角丸四角形 61"/>
          <p:cNvSpPr/>
          <p:nvPr/>
        </p:nvSpPr>
        <p:spPr>
          <a:xfrm>
            <a:off x="1868368" y="1893015"/>
            <a:ext cx="1270274" cy="1952408"/>
          </a:xfrm>
          <a:prstGeom prst="round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844083">
              <a:defRPr/>
            </a:pPr>
            <a:endParaRPr kumimoji="0" lang="ja-JP" altLang="en-US" sz="1662" kern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887829" y="1760901"/>
            <a:ext cx="1256042" cy="290789"/>
          </a:xfrm>
          <a:prstGeom prst="roundRect">
            <a:avLst/>
          </a:prstGeom>
          <a:solidFill>
            <a:srgbClr val="ED7D31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endParaRPr kumimoji="0" lang="en-US" altLang="ja-JP" sz="1108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88151" y="2158420"/>
            <a:ext cx="1196441" cy="290789"/>
          </a:xfrm>
          <a:prstGeom prst="round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endParaRPr kumimoji="0" lang="en-US" altLang="ja-JP" sz="1108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04067" y="2739523"/>
            <a:ext cx="1196441" cy="290789"/>
          </a:xfrm>
          <a:prstGeom prst="round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endParaRPr kumimoji="0" lang="en-US" altLang="ja-JP" sz="1108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04067" y="3239718"/>
            <a:ext cx="1196441" cy="290789"/>
          </a:xfrm>
          <a:prstGeom prst="round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endParaRPr kumimoji="0" lang="en-US" altLang="ja-JP" sz="1108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04067" y="3748880"/>
            <a:ext cx="1196441" cy="290789"/>
          </a:xfrm>
          <a:prstGeom prst="round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endParaRPr kumimoji="0" lang="en-US" altLang="ja-JP" sz="1108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04067" y="5498191"/>
            <a:ext cx="1196441" cy="290789"/>
          </a:xfrm>
          <a:prstGeom prst="roundRect">
            <a:avLst/>
          </a:prstGeom>
          <a:solidFill>
            <a:srgbClr val="70AD47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endParaRPr kumimoji="0" lang="en-US" altLang="ja-JP" sz="1108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903645" y="2203872"/>
            <a:ext cx="1196441" cy="290789"/>
          </a:xfrm>
          <a:prstGeom prst="round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endParaRPr kumimoji="0" lang="en-US" altLang="ja-JP" sz="1108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895756" y="3256383"/>
            <a:ext cx="1196441" cy="274969"/>
          </a:xfrm>
          <a:prstGeom prst="round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903645" y="2600743"/>
            <a:ext cx="1196441" cy="500606"/>
          </a:xfrm>
          <a:prstGeom prst="round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 anchor="ctr" anchorCtr="0">
            <a:no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endParaRPr kumimoji="0" lang="en-US" altLang="ja-JP" sz="1108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345328" y="2477940"/>
            <a:ext cx="1196441" cy="290789"/>
          </a:xfrm>
          <a:prstGeom prst="round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endParaRPr kumimoji="0" lang="en-US" altLang="ja-JP" sz="1108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313267" y="5296911"/>
            <a:ext cx="1196441" cy="290789"/>
          </a:xfrm>
          <a:prstGeom prst="roundRect">
            <a:avLst/>
          </a:prstGeom>
          <a:solidFill>
            <a:srgbClr val="70AD47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endParaRPr kumimoji="0" lang="en-US" altLang="ja-JP" sz="1108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345328" y="2999182"/>
            <a:ext cx="1196441" cy="274969"/>
          </a:xfrm>
          <a:prstGeom prst="round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04067" y="4268667"/>
            <a:ext cx="1196441" cy="290789"/>
          </a:xfrm>
          <a:prstGeom prst="round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endParaRPr kumimoji="0" lang="en-US" altLang="ja-JP" sz="1108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933445" y="5495510"/>
            <a:ext cx="1196441" cy="290789"/>
          </a:xfrm>
          <a:prstGeom prst="roundRect">
            <a:avLst/>
          </a:prstGeom>
          <a:solidFill>
            <a:srgbClr val="70AD47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endParaRPr kumimoji="0" lang="en-US" altLang="ja-JP" sz="1108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344453" y="3570454"/>
            <a:ext cx="1196441" cy="274969"/>
          </a:xfrm>
          <a:prstGeom prst="round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337643" y="2424424"/>
            <a:ext cx="1196441" cy="274969"/>
          </a:xfrm>
          <a:prstGeom prst="round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665739" y="2442374"/>
            <a:ext cx="1196441" cy="274969"/>
          </a:xfrm>
          <a:prstGeom prst="round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660752" y="2971155"/>
            <a:ext cx="1196441" cy="274969"/>
          </a:xfrm>
          <a:prstGeom prst="round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017143" y="2443181"/>
            <a:ext cx="1196441" cy="274969"/>
          </a:xfrm>
          <a:prstGeom prst="round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043785" y="2950681"/>
            <a:ext cx="1196441" cy="274969"/>
          </a:xfrm>
          <a:prstGeom prst="round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323246" y="4560336"/>
            <a:ext cx="1196441" cy="274969"/>
          </a:xfrm>
          <a:prstGeom prst="roundRect">
            <a:avLst/>
          </a:prstGeom>
          <a:solidFill>
            <a:srgbClr val="70AD47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647136" y="3460964"/>
            <a:ext cx="1196441" cy="274969"/>
          </a:xfrm>
          <a:prstGeom prst="round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334608" y="2997439"/>
            <a:ext cx="1196441" cy="274969"/>
          </a:xfrm>
          <a:prstGeom prst="round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398367" y="4309334"/>
            <a:ext cx="1196441" cy="274969"/>
          </a:xfrm>
          <a:prstGeom prst="round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398367" y="4798455"/>
            <a:ext cx="1196441" cy="274969"/>
          </a:xfrm>
          <a:prstGeom prst="round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3302105" y="3931025"/>
            <a:ext cx="1389156" cy="1476720"/>
          </a:xfrm>
          <a:prstGeom prst="round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844083">
              <a:defRPr/>
            </a:pPr>
            <a:endParaRPr kumimoji="0" lang="ja-JP" altLang="en-US" sz="1662" kern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411724" y="3718886"/>
            <a:ext cx="1196441" cy="274969"/>
          </a:xfrm>
          <a:prstGeom prst="roundRect">
            <a:avLst/>
          </a:prstGeom>
          <a:solidFill>
            <a:srgbClr val="ED7D31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917153" y="4527212"/>
            <a:ext cx="1196441" cy="259291"/>
          </a:xfrm>
          <a:prstGeom prst="round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endParaRPr kumimoji="0" lang="ja-JP" altLang="en-US" sz="923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917153" y="5004567"/>
            <a:ext cx="1196441" cy="274969"/>
          </a:xfrm>
          <a:prstGeom prst="round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5860415" y="4147114"/>
            <a:ext cx="1292450" cy="1448591"/>
          </a:xfrm>
          <a:prstGeom prst="round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844083">
              <a:defRPr/>
            </a:pPr>
            <a:endParaRPr kumimoji="0" lang="ja-JP" altLang="en-US" sz="1662" kern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926673" y="4029184"/>
            <a:ext cx="1196441" cy="274969"/>
          </a:xfrm>
          <a:prstGeom prst="roundRect">
            <a:avLst/>
          </a:prstGeom>
          <a:solidFill>
            <a:srgbClr val="ED7D31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454279" y="1342630"/>
            <a:ext cx="2727620" cy="3691590"/>
          </a:xfrm>
          <a:prstGeom prst="round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844083">
              <a:defRPr/>
            </a:pPr>
            <a:endParaRPr kumimoji="0" lang="ja-JP" altLang="en-US" sz="1662" kern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515004" y="1915226"/>
            <a:ext cx="1326027" cy="2912284"/>
          </a:xfrm>
          <a:prstGeom prst="round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844083">
              <a:defRPr/>
            </a:pPr>
            <a:endParaRPr kumimoji="0" lang="ja-JP" altLang="en-US" sz="1662" kern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04067" y="1736160"/>
            <a:ext cx="1196441" cy="290789"/>
          </a:xfrm>
          <a:prstGeom prst="roundRect">
            <a:avLst/>
          </a:prstGeom>
          <a:solidFill>
            <a:srgbClr val="ED7D31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endParaRPr kumimoji="0" lang="en-US" altLang="ja-JP" sz="1108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36412" y="1211849"/>
            <a:ext cx="1728192" cy="306467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2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問題</a:t>
            </a:r>
            <a:endParaRPr kumimoji="0" lang="en-US" altLang="ja-JP" sz="1200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8" name="上矢印 37"/>
          <p:cNvSpPr/>
          <p:nvPr/>
        </p:nvSpPr>
        <p:spPr>
          <a:xfrm>
            <a:off x="1074405" y="5189254"/>
            <a:ext cx="223935" cy="215322"/>
          </a:xfrm>
          <a:prstGeom prst="upArrow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844083">
              <a:defRPr/>
            </a:pPr>
            <a:endParaRPr kumimoji="0" lang="ja-JP" altLang="en-US" sz="1662" kern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39" name="上矢印 38"/>
          <p:cNvSpPr/>
          <p:nvPr/>
        </p:nvSpPr>
        <p:spPr>
          <a:xfrm>
            <a:off x="2419698" y="5189253"/>
            <a:ext cx="223935" cy="215322"/>
          </a:xfrm>
          <a:prstGeom prst="upArrow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844083">
              <a:defRPr/>
            </a:pPr>
            <a:endParaRPr kumimoji="0" lang="ja-JP" altLang="en-US" sz="1662" kern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3242621" y="1342630"/>
            <a:ext cx="5402502" cy="5190229"/>
          </a:xfrm>
          <a:prstGeom prst="round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844083">
              <a:defRPr/>
            </a:pPr>
            <a:endParaRPr kumimoji="0" lang="ja-JP" altLang="en-US" sz="1662" kern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375849" y="1247918"/>
            <a:ext cx="1335133" cy="306467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r>
              <a:rPr kumimoji="0" lang="ja-JP" altLang="en-US" sz="1015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問</a:t>
            </a:r>
            <a:r>
              <a:rPr kumimoji="0" lang="ja-JP" altLang="en-US" sz="12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題</a:t>
            </a:r>
            <a:endParaRPr kumimoji="0" lang="en-US" altLang="ja-JP" sz="1200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7278302" y="2110892"/>
            <a:ext cx="1309055" cy="2109479"/>
          </a:xfrm>
          <a:prstGeom prst="round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844083">
              <a:defRPr/>
            </a:pPr>
            <a:endParaRPr kumimoji="0" lang="ja-JP" altLang="en-US" sz="1662" kern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323246" y="1996767"/>
            <a:ext cx="1196441" cy="274969"/>
          </a:xfrm>
          <a:prstGeom prst="roundRect">
            <a:avLst/>
          </a:prstGeom>
          <a:solidFill>
            <a:srgbClr val="ED7D31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4" name="角丸四角形 43"/>
          <p:cNvSpPr/>
          <p:nvPr/>
        </p:nvSpPr>
        <p:spPr>
          <a:xfrm>
            <a:off x="5977854" y="2113241"/>
            <a:ext cx="1259916" cy="1457216"/>
          </a:xfrm>
          <a:prstGeom prst="round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844083">
              <a:defRPr/>
            </a:pPr>
            <a:endParaRPr kumimoji="0" lang="ja-JP" altLang="en-US" sz="1662" kern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000793" y="1989527"/>
            <a:ext cx="1196441" cy="274969"/>
          </a:xfrm>
          <a:prstGeom prst="roundRect">
            <a:avLst/>
          </a:prstGeom>
          <a:solidFill>
            <a:srgbClr val="ED7D31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4628978" y="2037875"/>
            <a:ext cx="1294151" cy="1972637"/>
          </a:xfrm>
          <a:prstGeom prst="round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844083">
              <a:defRPr/>
            </a:pPr>
            <a:endParaRPr kumimoji="0" lang="ja-JP" altLang="en-US" sz="1662" kern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4707658" y="1910938"/>
            <a:ext cx="1109520" cy="274969"/>
          </a:xfrm>
          <a:prstGeom prst="roundRect">
            <a:avLst/>
          </a:prstGeom>
          <a:solidFill>
            <a:srgbClr val="ED7D31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8" name="上矢印 47"/>
          <p:cNvSpPr/>
          <p:nvPr/>
        </p:nvSpPr>
        <p:spPr>
          <a:xfrm>
            <a:off x="7809499" y="4296195"/>
            <a:ext cx="223935" cy="215322"/>
          </a:xfrm>
          <a:prstGeom prst="upArrow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844083">
              <a:defRPr/>
            </a:pPr>
            <a:endParaRPr kumimoji="0" lang="ja-JP" altLang="en-US" sz="1662" kern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5922015" y="5887987"/>
            <a:ext cx="1322453" cy="274969"/>
          </a:xfrm>
          <a:prstGeom prst="roundRect">
            <a:avLst/>
          </a:prstGeom>
          <a:solidFill>
            <a:srgbClr val="70AD47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0" name="上矢印 49"/>
          <p:cNvSpPr/>
          <p:nvPr/>
        </p:nvSpPr>
        <p:spPr>
          <a:xfrm>
            <a:off x="6487047" y="5622914"/>
            <a:ext cx="223935" cy="215322"/>
          </a:xfrm>
          <a:prstGeom prst="upArrow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844083">
              <a:defRPr/>
            </a:pPr>
            <a:endParaRPr kumimoji="0" lang="ja-JP" altLang="en-US" sz="1662" kern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4808542" y="4325343"/>
            <a:ext cx="940110" cy="274969"/>
          </a:xfrm>
          <a:prstGeom prst="roundRect">
            <a:avLst/>
          </a:prstGeom>
          <a:solidFill>
            <a:srgbClr val="70AD47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defTabSz="844083">
              <a:tabLst>
                <a:tab pos="415593" algn="l"/>
              </a:tabLst>
              <a:defRPr/>
            </a:pPr>
            <a:endParaRPr kumimoji="0" lang="en-US" altLang="ja-JP" sz="1015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2" name="上矢印 51"/>
          <p:cNvSpPr/>
          <p:nvPr/>
        </p:nvSpPr>
        <p:spPr>
          <a:xfrm>
            <a:off x="5176450" y="4060266"/>
            <a:ext cx="204294" cy="215322"/>
          </a:xfrm>
          <a:prstGeom prst="upArrow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844083">
              <a:defRPr/>
            </a:pPr>
            <a:endParaRPr kumimoji="0" lang="ja-JP" altLang="en-US" sz="1662" kern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3316356" y="2056548"/>
            <a:ext cx="1270274" cy="1577897"/>
          </a:xfrm>
          <a:prstGeom prst="round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844083">
              <a:defRPr/>
            </a:pPr>
            <a:endParaRPr kumimoji="0" lang="ja-JP" altLang="en-US" sz="1662" kern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321566" y="1953444"/>
            <a:ext cx="1196441" cy="290789"/>
          </a:xfrm>
          <a:prstGeom prst="roundRect">
            <a:avLst/>
          </a:prstGeom>
          <a:solidFill>
            <a:srgbClr val="ED7D31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endParaRPr kumimoji="0" lang="en-US" altLang="ja-JP" sz="1108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420944" y="5690346"/>
            <a:ext cx="1196441" cy="290789"/>
          </a:xfrm>
          <a:prstGeom prst="roundRect">
            <a:avLst/>
          </a:prstGeom>
          <a:solidFill>
            <a:srgbClr val="70AD47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844083">
              <a:tabLst>
                <a:tab pos="415593" algn="l"/>
              </a:tabLst>
              <a:defRPr/>
            </a:pPr>
            <a:endParaRPr kumimoji="0" lang="en-US" altLang="ja-JP" sz="1108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6" name="上矢印 55"/>
          <p:cNvSpPr/>
          <p:nvPr/>
        </p:nvSpPr>
        <p:spPr>
          <a:xfrm>
            <a:off x="3880027" y="5419664"/>
            <a:ext cx="223935" cy="215322"/>
          </a:xfrm>
          <a:prstGeom prst="upArrow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844083">
              <a:defRPr/>
            </a:pPr>
            <a:endParaRPr kumimoji="0" lang="ja-JP" altLang="en-US" sz="1662" kern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287867" y="843546"/>
            <a:ext cx="8525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問題は、あるべき姿（目標）と現実のギャップ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221942" y="124287"/>
            <a:ext cx="8664606" cy="663162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正方形/長方形 60"/>
          <p:cNvSpPr/>
          <p:nvPr/>
        </p:nvSpPr>
        <p:spPr>
          <a:xfrm>
            <a:off x="0" y="638177"/>
            <a:ext cx="9107488" cy="36513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662" dirty="0">
              <a:solidFill>
                <a:prstClr val="white"/>
              </a:solidFill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2117750" y="4613568"/>
            <a:ext cx="8585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0070C0"/>
                </a:solidFill>
              </a:rPr>
              <a:t>悪さ加減</a:t>
            </a:r>
            <a:endParaRPr kumimoji="1" lang="ja-JP" altLang="en-US" sz="1400" dirty="0">
              <a:solidFill>
                <a:srgbClr val="0070C0"/>
              </a:solidFill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7414194" y="6033610"/>
            <a:ext cx="8585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0070C0"/>
                </a:solidFill>
              </a:rPr>
              <a:t>悪さ加減</a:t>
            </a:r>
            <a:endParaRPr kumimoji="1" lang="ja-JP" altLang="en-US" sz="1400" dirty="0">
              <a:solidFill>
                <a:srgbClr val="0070C0"/>
              </a:solidFill>
            </a:endParaRPr>
          </a:p>
        </p:txBody>
      </p:sp>
      <p:sp>
        <p:nvSpPr>
          <p:cNvPr id="65" name="テキスト ボックス 64"/>
          <p:cNvSpPr txBox="1">
            <a:spLocks noChangeArrowheads="1"/>
          </p:cNvSpPr>
          <p:nvPr/>
        </p:nvSpPr>
        <p:spPr bwMode="auto">
          <a:xfrm>
            <a:off x="0" y="249999"/>
            <a:ext cx="88865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ja-JP" altLang="en-US" sz="1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思い切り無責任に悪さ加減を出し合い、グループ化し解決すべき課題とする　　　　</a:t>
            </a:r>
            <a:endParaRPr lang="en-US" altLang="ja-JP" sz="1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199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テキスト ボックス 2"/>
          <p:cNvSpPr txBox="1">
            <a:spLocks noChangeArrowheads="1"/>
          </p:cNvSpPr>
          <p:nvPr/>
        </p:nvSpPr>
        <p:spPr bwMode="auto">
          <a:xfrm>
            <a:off x="250825" y="919175"/>
            <a:ext cx="86423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b="1" dirty="0">
                <a:latin typeface="HG丸ｺﾞｼｯｸM-PRO" pitchFamily="50" charset="-128"/>
                <a:ea typeface="HG丸ｺﾞｼｯｸM-PRO" pitchFamily="50" charset="-128"/>
              </a:rPr>
              <a:t>課題深掘り</a:t>
            </a:r>
            <a:r>
              <a:rPr lang="ja-JP" altLang="en-US" b="1" dirty="0" smtClean="0">
                <a:latin typeface="HG丸ｺﾞｼｯｸM-PRO" pitchFamily="50" charset="-128"/>
                <a:ea typeface="HG丸ｺﾞｼｯｸM-PRO" pitchFamily="50" charset="-128"/>
              </a:rPr>
              <a:t>ワークシート</a:t>
            </a:r>
            <a:endParaRPr lang="ja-JP" altLang="en-US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grpSp>
        <p:nvGrpSpPr>
          <p:cNvPr id="32771" name="グループ化 6"/>
          <p:cNvGrpSpPr>
            <a:grpSpLocks/>
          </p:cNvGrpSpPr>
          <p:nvPr/>
        </p:nvGrpSpPr>
        <p:grpSpPr bwMode="auto">
          <a:xfrm>
            <a:off x="400053" y="1433525"/>
            <a:ext cx="8343901" cy="5207000"/>
            <a:chOff x="352866" y="358814"/>
            <a:chExt cx="8663535" cy="6379419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352866" y="358814"/>
              <a:ext cx="1313706" cy="2956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ja-JP" altLang="en-US" sz="969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問題レベル</a:t>
              </a: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2022608" y="358814"/>
              <a:ext cx="1315354" cy="2956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ja-JP" altLang="en-US" sz="969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原因レベル１</a:t>
              </a: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3692349" y="358814"/>
              <a:ext cx="2581070" cy="2956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ja-JP" altLang="en-US" sz="969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原因レベル２</a:t>
              </a: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6391500" y="358814"/>
              <a:ext cx="1563386" cy="2956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ja-JP" altLang="en-US" sz="969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課題</a:t>
              </a:r>
            </a:p>
          </p:txBody>
        </p:sp>
        <p:sp>
          <p:nvSpPr>
            <p:cNvPr id="12" name="左矢印 11"/>
            <p:cNvSpPr/>
            <p:nvPr/>
          </p:nvSpPr>
          <p:spPr>
            <a:xfrm>
              <a:off x="1739098" y="446336"/>
              <a:ext cx="192852" cy="217834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3305" tIns="31652" rIns="63305" bIns="31652" anchor="ctr"/>
            <a:lstStyle/>
            <a:p>
              <a:pPr algn="ctr">
                <a:defRPr/>
              </a:pPr>
              <a:endParaRPr lang="ja-JP" altLang="en-US" sz="1246"/>
            </a:p>
          </p:txBody>
        </p:sp>
        <p:sp>
          <p:nvSpPr>
            <p:cNvPr id="13" name="左矢印 12"/>
            <p:cNvSpPr/>
            <p:nvPr/>
          </p:nvSpPr>
          <p:spPr>
            <a:xfrm>
              <a:off x="3389059" y="436612"/>
              <a:ext cx="192853" cy="217834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3305" tIns="31652" rIns="63305" bIns="31652" anchor="ctr"/>
            <a:lstStyle/>
            <a:p>
              <a:pPr algn="ctr">
                <a:defRPr/>
              </a:pPr>
              <a:endParaRPr lang="ja-JP" altLang="en-US" sz="1246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352866" y="882004"/>
              <a:ext cx="1290630" cy="122337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r>
                <a:rPr lang="ja-JP" altLang="en-US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１．</a:t>
              </a:r>
              <a:r>
                <a:rPr lang="en-US" altLang="ja-JP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/>
              </a:r>
              <a:br>
                <a:rPr lang="en-US" altLang="ja-JP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</a:br>
              <a:r>
                <a:rPr kumimoji="0" lang="ja-JP" altLang="en-US" sz="1100" kern="1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新規顧客、案件が開拓出来ていない</a:t>
              </a:r>
              <a:endPara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931950" y="882002"/>
              <a:ext cx="1382935" cy="184769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tabLst>
                  <a:tab pos="450215" algn="l"/>
                </a:tabLst>
                <a:defRPr/>
              </a:pPr>
              <a:r>
                <a:rPr lang="en-US" altLang="ja-JP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1-1</a:t>
              </a:r>
              <a:r>
                <a:rPr lang="ja-JP" altLang="en-US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．</a:t>
              </a:r>
              <a:endPara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tabLst>
                  <a:tab pos="450215" algn="l"/>
                </a:tabLst>
                <a:defRPr/>
              </a:pPr>
              <a:r>
                <a:rPr lang="ja-JP" altLang="en-US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営業力がない</a:t>
              </a:r>
              <a:r>
                <a:rPr lang="en-US" altLang="ja-JP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/>
              </a:r>
              <a:br>
                <a:rPr lang="en-US" altLang="ja-JP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</a:br>
              <a:endParaRPr kumimoji="0" lang="ja-JP" altLang="en-US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tabLst>
                  <a:tab pos="450215" algn="l"/>
                </a:tabLst>
                <a:defRPr/>
              </a:pPr>
              <a:endParaRPr kumimoji="0" lang="en-US" altLang="ja-JP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defRPr/>
              </a:pPr>
              <a:endPara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1931950" y="2918363"/>
              <a:ext cx="1406012" cy="91335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tabLst>
                  <a:tab pos="450215" algn="l"/>
                </a:tabLst>
                <a:defRPr/>
              </a:pPr>
              <a:r>
                <a:rPr kumimoji="0" lang="en-US" altLang="ja-JP" sz="1100" kern="1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1-</a:t>
              </a:r>
              <a:r>
                <a:rPr kumimoji="0" lang="ja-JP" altLang="en-US" sz="1100" kern="1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２．</a:t>
              </a:r>
              <a:r>
                <a:rPr kumimoji="0" lang="en-US" altLang="ja-JP" sz="1100" kern="1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/>
              </a:r>
              <a:br>
                <a:rPr kumimoji="0" lang="en-US" altLang="ja-JP" sz="1100" kern="1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</a:br>
              <a:r>
                <a:rPr kumimoji="0" lang="ja-JP" altLang="en-US" sz="1100" kern="100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Ｘｘｘサービス</a:t>
              </a:r>
              <a:r>
                <a:rPr lang="ja-JP" altLang="en-US" sz="11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に</a:t>
              </a:r>
              <a:r>
                <a:rPr lang="ja-JP" altLang="en-US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競合力がない</a:t>
              </a:r>
              <a:r>
                <a:rPr lang="en-US" altLang="ja-JP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/>
              </a:r>
              <a:br>
                <a:rPr lang="en-US" altLang="ja-JP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</a:br>
              <a:r>
                <a:rPr kumimoji="0" lang="en-US" altLang="ja-JP" sz="1100" kern="1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/>
              </a:r>
              <a:br>
                <a:rPr kumimoji="0" lang="en-US" altLang="ja-JP" sz="1100" kern="1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</a:br>
              <a:endPara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1931950" y="4871086"/>
              <a:ext cx="1457109" cy="12058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tabLst>
                  <a:tab pos="450215" algn="l"/>
                </a:tabLst>
                <a:defRPr/>
              </a:pPr>
              <a:r>
                <a:rPr lang="en-US" altLang="ja-JP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1-3</a:t>
              </a:r>
              <a:r>
                <a:rPr lang="ja-JP" altLang="en-US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．日常活動に</a:t>
              </a:r>
              <a:endPara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tabLst>
                  <a:tab pos="450215" algn="l"/>
                </a:tabLst>
                <a:defRPr/>
              </a:pPr>
              <a:r>
                <a:rPr lang="ja-JP" altLang="en-US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終わっている</a:t>
              </a:r>
              <a:endPara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tabLst>
                  <a:tab pos="450215" algn="l"/>
                </a:tabLst>
                <a:defRPr/>
              </a:pPr>
              <a:endPara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tabLst>
                  <a:tab pos="450215" algn="l"/>
                </a:tabLst>
                <a:defRPr/>
              </a:pPr>
              <a:r>
                <a:rPr lang="ja-JP" altLang="en-US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・中期戦略がない</a:t>
              </a:r>
              <a:r>
                <a:rPr lang="en-US" altLang="ja-JP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/>
              </a:r>
              <a:br>
                <a:rPr lang="en-US" altLang="ja-JP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</a:br>
              <a:endPara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32783" name="グループ化 17"/>
            <p:cNvGrpSpPr>
              <a:grpSpLocks/>
            </p:cNvGrpSpPr>
            <p:nvPr/>
          </p:nvGrpSpPr>
          <p:grpSpPr bwMode="auto">
            <a:xfrm>
              <a:off x="3692350" y="882005"/>
              <a:ext cx="2581071" cy="1882707"/>
              <a:chOff x="5756819" y="857761"/>
              <a:chExt cx="2200802" cy="1898438"/>
            </a:xfrm>
          </p:grpSpPr>
          <p:sp>
            <p:nvSpPr>
              <p:cNvPr id="56" name="テキスト ボックス 55"/>
              <p:cNvSpPr txBox="1"/>
              <p:nvPr/>
            </p:nvSpPr>
            <p:spPr>
              <a:xfrm>
                <a:off x="5756819" y="857761"/>
                <a:ext cx="2200802" cy="61679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>
                  <a:defRPr/>
                </a:pPr>
                <a:r>
                  <a:rPr lang="en-US" altLang="ja-JP" sz="900" dirty="0">
                    <a:latin typeface="+mn-ea"/>
                  </a:rPr>
                  <a:t>1-1-1</a:t>
                </a:r>
                <a:r>
                  <a:rPr lang="ja-JP" altLang="en-US" sz="900" dirty="0">
                    <a:latin typeface="+mn-ea"/>
                  </a:rPr>
                  <a:t>．拠点が少ない</a:t>
                </a:r>
                <a:endParaRPr lang="en-US" altLang="ja-JP" sz="900" dirty="0"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900" dirty="0">
                    <a:latin typeface="+mn-ea"/>
                  </a:rPr>
                  <a:t>　</a:t>
                </a:r>
              </a:p>
            </p:txBody>
          </p:sp>
          <p:sp>
            <p:nvSpPr>
              <p:cNvPr id="57" name="テキスト ボックス 56"/>
              <p:cNvSpPr txBox="1"/>
              <p:nvPr/>
            </p:nvSpPr>
            <p:spPr>
              <a:xfrm>
                <a:off x="5756819" y="1528490"/>
                <a:ext cx="2200802" cy="5628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>
                  <a:defRPr/>
                </a:pPr>
                <a:r>
                  <a:rPr lang="en-US" altLang="ja-JP" sz="900" dirty="0" smtClean="0">
                    <a:latin typeface="+mn-ea"/>
                  </a:rPr>
                  <a:t>1-1-2.xxx</a:t>
                </a:r>
                <a:r>
                  <a:rPr lang="ja-JP" altLang="en-US" sz="900" dirty="0" smtClean="0">
                    <a:latin typeface="+mn-ea"/>
                  </a:rPr>
                  <a:t>サービスに専任営業</a:t>
                </a:r>
                <a:r>
                  <a:rPr lang="ja-JP" altLang="en-US" sz="900" dirty="0">
                    <a:latin typeface="+mn-ea"/>
                  </a:rPr>
                  <a:t>がいない</a:t>
                </a:r>
                <a:r>
                  <a:rPr lang="en-US" altLang="ja-JP" sz="900" dirty="0">
                    <a:latin typeface="+mn-ea"/>
                  </a:rPr>
                  <a:t/>
                </a:r>
                <a:br>
                  <a:rPr lang="en-US" altLang="ja-JP" sz="900" dirty="0">
                    <a:latin typeface="+mn-ea"/>
                  </a:rPr>
                </a:br>
                <a:r>
                  <a:rPr lang="ja-JP" altLang="en-US" sz="900" dirty="0">
                    <a:latin typeface="+mn-ea"/>
                  </a:rPr>
                  <a:t>　　　　</a:t>
                </a:r>
              </a:p>
            </p:txBody>
          </p:sp>
          <p:sp>
            <p:nvSpPr>
              <p:cNvPr id="58" name="テキスト ボックス 57"/>
              <p:cNvSpPr txBox="1"/>
              <p:nvPr/>
            </p:nvSpPr>
            <p:spPr>
              <a:xfrm>
                <a:off x="5756819" y="2195297"/>
                <a:ext cx="2200802" cy="5609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>
                  <a:defRPr/>
                </a:pPr>
                <a:r>
                  <a:rPr lang="en-US" altLang="ja-JP" sz="900" dirty="0">
                    <a:latin typeface="+mn-ea"/>
                  </a:rPr>
                  <a:t>1-1-3.</a:t>
                </a:r>
                <a:r>
                  <a:rPr lang="ja-JP" altLang="en-US" sz="900" dirty="0">
                    <a:latin typeface="+mn-ea"/>
                  </a:rPr>
                  <a:t>　ホーム</a:t>
                </a:r>
                <a:r>
                  <a:rPr lang="en-US" altLang="ja-JP" sz="900" dirty="0">
                    <a:latin typeface="+mn-ea"/>
                  </a:rPr>
                  <a:t>-</a:t>
                </a:r>
                <a:r>
                  <a:rPr lang="ja-JP" altLang="en-US" sz="900" dirty="0">
                    <a:latin typeface="+mn-ea"/>
                  </a:rPr>
                  <a:t>ページがﾞ機能していない</a:t>
                </a:r>
              </a:p>
            </p:txBody>
          </p:sp>
        </p:grpSp>
        <p:grpSp>
          <p:nvGrpSpPr>
            <p:cNvPr id="32784" name="グループ化 18"/>
            <p:cNvGrpSpPr>
              <a:grpSpLocks/>
            </p:cNvGrpSpPr>
            <p:nvPr/>
          </p:nvGrpSpPr>
          <p:grpSpPr bwMode="auto">
            <a:xfrm>
              <a:off x="3692350" y="2881408"/>
              <a:ext cx="2581072" cy="1882705"/>
              <a:chOff x="5756818" y="857263"/>
              <a:chExt cx="2200802" cy="1898437"/>
            </a:xfrm>
          </p:grpSpPr>
          <p:sp>
            <p:nvSpPr>
              <p:cNvPr id="53" name="テキスト ボックス 52"/>
              <p:cNvSpPr txBox="1"/>
              <p:nvPr/>
            </p:nvSpPr>
            <p:spPr>
              <a:xfrm>
                <a:off x="5756819" y="857263"/>
                <a:ext cx="2200801" cy="5609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>
                  <a:defRPr/>
                </a:pPr>
                <a:r>
                  <a:rPr lang="en-US" altLang="ja-JP" sz="900" dirty="0">
                    <a:latin typeface="+mn-ea"/>
                  </a:rPr>
                  <a:t>1-2-1.</a:t>
                </a:r>
                <a:r>
                  <a:rPr lang="ja-JP" altLang="en-US" sz="900" dirty="0">
                    <a:latin typeface="+mn-ea"/>
                  </a:rPr>
                  <a:t>　ネームバリューがない</a:t>
                </a:r>
              </a:p>
            </p:txBody>
          </p:sp>
          <p:sp>
            <p:nvSpPr>
              <p:cNvPr id="54" name="テキスト ボックス 53"/>
              <p:cNvSpPr txBox="1"/>
              <p:nvPr/>
            </p:nvSpPr>
            <p:spPr>
              <a:xfrm>
                <a:off x="5756818" y="1527991"/>
                <a:ext cx="2200801" cy="5628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>
                  <a:defRPr/>
                </a:pPr>
                <a:r>
                  <a:rPr lang="en-US" altLang="ja-JP" sz="900" dirty="0">
                    <a:latin typeface="+mn-ea"/>
                  </a:rPr>
                  <a:t>1-2-2.</a:t>
                </a:r>
                <a:r>
                  <a:rPr lang="ja-JP" altLang="en-US" sz="900" dirty="0">
                    <a:latin typeface="+mn-ea"/>
                  </a:rPr>
                  <a:t>　</a:t>
                </a:r>
                <a:r>
                  <a:rPr kumimoji="0" lang="ja-JP" altLang="en-US" sz="900" kern="100" dirty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価格競争力がない</a:t>
                </a:r>
                <a:r>
                  <a:rPr lang="ja-JP" altLang="en-US" sz="900" dirty="0">
                    <a:latin typeface="+mn-ea"/>
                  </a:rPr>
                  <a:t>　</a:t>
                </a:r>
              </a:p>
            </p:txBody>
          </p:sp>
          <p:sp>
            <p:nvSpPr>
              <p:cNvPr id="55" name="テキスト ボックス 54"/>
              <p:cNvSpPr txBox="1"/>
              <p:nvPr/>
            </p:nvSpPr>
            <p:spPr>
              <a:xfrm>
                <a:off x="5756818" y="2194798"/>
                <a:ext cx="2200801" cy="5609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>
                  <a:defRPr/>
                </a:pPr>
                <a:r>
                  <a:rPr lang="en-US" altLang="ja-JP" sz="900" dirty="0" smtClean="0">
                    <a:latin typeface="+mn-ea"/>
                  </a:rPr>
                  <a:t>1-2-3</a:t>
                </a:r>
                <a:r>
                  <a:rPr lang="ja-JP" altLang="en-US" sz="900" dirty="0" smtClean="0">
                    <a:latin typeface="+mn-ea"/>
                  </a:rPr>
                  <a:t>　　他社</a:t>
                </a:r>
                <a:r>
                  <a:rPr lang="ja-JP" altLang="en-US" sz="900" dirty="0">
                    <a:latin typeface="+mn-ea"/>
                  </a:rPr>
                  <a:t>に対抗するサービス力がない</a:t>
                </a:r>
              </a:p>
              <a:p>
                <a:pPr>
                  <a:defRPr/>
                </a:pPr>
                <a:r>
                  <a:rPr lang="ja-JP" altLang="en-US" sz="900" dirty="0">
                    <a:latin typeface="+mn-ea"/>
                  </a:rPr>
                  <a:t>　　　　　</a:t>
                </a:r>
              </a:p>
            </p:txBody>
          </p:sp>
        </p:grpSp>
        <p:grpSp>
          <p:nvGrpSpPr>
            <p:cNvPr id="32785" name="グループ化 19"/>
            <p:cNvGrpSpPr>
              <a:grpSpLocks/>
            </p:cNvGrpSpPr>
            <p:nvPr/>
          </p:nvGrpSpPr>
          <p:grpSpPr bwMode="auto">
            <a:xfrm>
              <a:off x="3692350" y="4853581"/>
              <a:ext cx="2581072" cy="1884652"/>
              <a:chOff x="5756818" y="856206"/>
              <a:chExt cx="2200802" cy="1900400"/>
            </a:xfrm>
          </p:grpSpPr>
          <p:sp>
            <p:nvSpPr>
              <p:cNvPr id="50" name="テキスト ボックス 49"/>
              <p:cNvSpPr txBox="1"/>
              <p:nvPr/>
            </p:nvSpPr>
            <p:spPr>
              <a:xfrm>
                <a:off x="5756819" y="856206"/>
                <a:ext cx="2200801" cy="5628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>
                  <a:defRPr/>
                </a:pPr>
                <a:r>
                  <a:rPr lang="en-US" altLang="ja-JP" sz="900" dirty="0">
                    <a:latin typeface="+mn-ea"/>
                  </a:rPr>
                  <a:t>1-3-1.</a:t>
                </a:r>
                <a:r>
                  <a:rPr lang="ja-JP" altLang="en-US" sz="900" dirty="0">
                    <a:latin typeface="+mn-ea"/>
                  </a:rPr>
                  <a:t>　戦略的な議論をしたことがない。</a:t>
                </a:r>
                <a:endParaRPr lang="en-US" altLang="ja-JP" sz="900" dirty="0"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900" dirty="0">
                    <a:latin typeface="+mn-ea"/>
                  </a:rPr>
                  <a:t>　　　　進め方が分からない。　</a:t>
                </a:r>
              </a:p>
              <a:p>
                <a:pPr>
                  <a:defRPr/>
                </a:pPr>
                <a:endParaRPr lang="ja-JP" altLang="en-US" sz="900" dirty="0">
                  <a:latin typeface="+mn-ea"/>
                </a:endParaRPr>
              </a:p>
            </p:txBody>
          </p:sp>
          <p:sp>
            <p:nvSpPr>
              <p:cNvPr id="51" name="テキスト ボックス 50"/>
              <p:cNvSpPr txBox="1"/>
              <p:nvPr/>
            </p:nvSpPr>
            <p:spPr>
              <a:xfrm>
                <a:off x="5756818" y="1528897"/>
                <a:ext cx="2200801" cy="5609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>
                  <a:defRPr/>
                </a:pPr>
                <a:r>
                  <a:rPr lang="en-US" altLang="ja-JP" sz="900" dirty="0">
                    <a:latin typeface="+mn-ea"/>
                  </a:rPr>
                  <a:t>1-3-2.</a:t>
                </a:r>
                <a:r>
                  <a:rPr lang="ja-JP" altLang="en-US" sz="900" dirty="0">
                    <a:latin typeface="+mn-ea"/>
                  </a:rPr>
                  <a:t>　戦略的な議論の時間が取れない。　</a:t>
                </a:r>
              </a:p>
            </p:txBody>
          </p:sp>
          <p:sp>
            <p:nvSpPr>
              <p:cNvPr id="52" name="テキスト ボックス 51"/>
              <p:cNvSpPr txBox="1"/>
              <p:nvPr/>
            </p:nvSpPr>
            <p:spPr>
              <a:xfrm>
                <a:off x="5756818" y="2193742"/>
                <a:ext cx="2200801" cy="5628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>
                  <a:defRPr/>
                </a:pPr>
                <a:r>
                  <a:rPr lang="en-US" altLang="ja-JP" sz="900" dirty="0">
                    <a:latin typeface="+mn-ea"/>
                  </a:rPr>
                  <a:t>1-3-3.</a:t>
                </a:r>
                <a:r>
                  <a:rPr lang="ja-JP" altLang="en-US" sz="900" dirty="0">
                    <a:latin typeface="+mn-ea"/>
                  </a:rPr>
                  <a:t>　　</a:t>
                </a:r>
              </a:p>
            </p:txBody>
          </p:sp>
        </p:grpSp>
        <p:sp>
          <p:nvSpPr>
            <p:cNvPr id="21" name="テキスト ボックス 20"/>
            <p:cNvSpPr txBox="1"/>
            <p:nvPr/>
          </p:nvSpPr>
          <p:spPr>
            <a:xfrm>
              <a:off x="6402523" y="875987"/>
              <a:ext cx="1545770" cy="58950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r>
                <a:rPr lang="ja-JP" altLang="en-US" sz="900" b="1" u="sng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１</a:t>
              </a:r>
              <a:r>
                <a:rPr lang="ja-JP" altLang="en-US" sz="900" b="1" u="sng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．</a:t>
              </a:r>
              <a:r>
                <a:rPr lang="en-US" altLang="ja-JP" sz="900" b="1" u="sng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XX</a:t>
              </a:r>
              <a:r>
                <a:rPr lang="ja-JP" altLang="en-US" sz="900" b="1" u="sng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事業</a:t>
              </a:r>
              <a:endParaRPr lang="en-US" altLang="ja-JP" sz="900" b="1" u="sng" dirty="0" smtClean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pPr>
                <a:defRPr/>
              </a:pPr>
              <a:r>
                <a:rPr lang="ja-JP" altLang="en-US" sz="9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　売上が見通せないと</a:t>
              </a:r>
              <a:endParaRPr lang="en-US" altLang="ja-JP" sz="900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pPr>
                <a:defRPr/>
              </a:pPr>
              <a:r>
                <a:rPr lang="ja-JP" altLang="en-US" sz="9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　拠点を増やせない</a:t>
              </a:r>
              <a:endParaRPr lang="en-US" altLang="ja-JP" sz="900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6395693" y="1564680"/>
              <a:ext cx="1545770" cy="52319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r>
                <a:rPr lang="ja-JP" altLang="en-US" sz="969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営業員を</a:t>
              </a:r>
              <a:r>
                <a:rPr lang="ja-JP" altLang="en-US" sz="969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確保が難しい</a:t>
              </a: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6402523" y="2208455"/>
              <a:ext cx="1545770" cy="121170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r>
                <a:rPr lang="ja-JP" altLang="en-US" sz="1000" b="1" u="sng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２．地域ﾌﾞﾗﾝﾄﾞｱｯﾌﾟ策</a:t>
              </a:r>
              <a:endParaRPr lang="en-US" altLang="ja-JP" sz="1000" b="1" u="sng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pPr>
                <a:defRPr/>
              </a:pPr>
              <a:r>
                <a:rPr lang="ja-JP" altLang="en-US" sz="9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・戦略立案</a:t>
              </a:r>
              <a:endParaRPr lang="en-US" altLang="ja-JP" sz="900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pPr>
                <a:defRPr/>
              </a:pPr>
              <a:r>
                <a:rPr lang="ja-JP" altLang="en-US" sz="969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・ホームページ充実</a:t>
              </a: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6402523" y="4853581"/>
              <a:ext cx="1545770" cy="52319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r>
                <a:rPr lang="ja-JP" altLang="en-US" sz="969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戦略策定からｱｸｼｮﾝに落とすやり方を知る</a:t>
              </a: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6413520" y="5532367"/>
              <a:ext cx="1541367" cy="52319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r>
                <a:rPr lang="ja-JP" altLang="en-US" sz="969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定期的に時間を取る</a:t>
              </a:r>
              <a:endParaRPr lang="en-US" altLang="ja-JP" sz="969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pPr>
                <a:defRPr/>
              </a:pPr>
              <a:r>
                <a:rPr lang="ja-JP" altLang="en-US" sz="969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（原則</a:t>
              </a:r>
              <a:r>
                <a:rPr lang="en-US" altLang="ja-JP" sz="969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1</a:t>
              </a:r>
              <a:r>
                <a:rPr lang="ja-JP" altLang="en-US" sz="969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時間／回）</a:t>
              </a:r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6413520" y="6211154"/>
              <a:ext cx="1541367" cy="52319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endParaRPr lang="ja-JP" altLang="en-US" sz="969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8007632" y="358814"/>
              <a:ext cx="1000527" cy="2956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ja-JP" altLang="en-US" sz="969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目標</a:t>
              </a: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8009281" y="889601"/>
              <a:ext cx="1000526" cy="5758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r>
                <a:rPr lang="ja-JP" altLang="en-US" sz="9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全体</a:t>
              </a:r>
              <a:r>
                <a:rPr lang="en-US" altLang="ja-JP" sz="9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300</a:t>
              </a:r>
              <a:r>
                <a:rPr lang="ja-JP" altLang="en-US" sz="9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件／年</a:t>
              </a:r>
              <a:endParaRPr lang="en-US" altLang="ja-JP" sz="900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pPr>
                <a:defRPr/>
              </a:pPr>
              <a:r>
                <a:rPr lang="ja-JP" altLang="en-US" sz="900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Ｘｘ </a:t>
              </a:r>
              <a:r>
                <a:rPr lang="en-US" altLang="ja-JP" sz="9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30</a:t>
              </a:r>
              <a:r>
                <a:rPr lang="ja-JP" altLang="en-US" sz="9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件／年</a:t>
              </a:r>
              <a:endParaRPr lang="en-US" altLang="ja-JP" sz="900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pPr>
                <a:defRPr/>
              </a:pPr>
              <a:endParaRPr lang="ja-JP" altLang="en-US" sz="900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8009281" y="1578294"/>
              <a:ext cx="1000526" cy="52124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 algn="ctr">
                <a:defRPr/>
              </a:pPr>
              <a:r>
                <a:rPr lang="ja-JP" altLang="en-US" sz="969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Ｘｘ期末</a:t>
              </a:r>
              <a:r>
                <a:rPr lang="ja-JP" altLang="en-US" sz="969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確保</a:t>
              </a:r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8007632" y="2222070"/>
              <a:ext cx="1000527" cy="119808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r>
                <a:rPr lang="ja-JP" altLang="en-US" sz="969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・公開</a:t>
              </a:r>
              <a:endParaRPr lang="en-US" altLang="ja-JP" sz="969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pPr>
                <a:defRPr/>
              </a:pPr>
              <a:r>
                <a:rPr lang="ja-JP" altLang="en-US" sz="969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　</a:t>
              </a:r>
              <a:r>
                <a:rPr lang="en-US" altLang="ja-JP" sz="969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1/1</a:t>
              </a:r>
              <a:r>
                <a:rPr lang="ja-JP" altLang="en-US" sz="969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（火）</a:t>
              </a:r>
              <a:endParaRPr lang="en-US" altLang="ja-JP" sz="969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pPr>
                <a:defRPr/>
              </a:pPr>
              <a:r>
                <a:rPr lang="ja-JP" altLang="en-US" sz="969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・社長承認　</a:t>
              </a:r>
              <a:endParaRPr lang="en-US" altLang="ja-JP" sz="969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pPr>
                <a:defRPr/>
              </a:pPr>
              <a:r>
                <a:rPr lang="ja-JP" altLang="en-US" sz="969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　</a:t>
              </a:r>
              <a:r>
                <a:rPr lang="en-US" altLang="ja-JP" sz="969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11</a:t>
              </a:r>
              <a:r>
                <a:rPr lang="ja-JP" altLang="en-US" sz="969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月末</a:t>
              </a: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8015874" y="3538238"/>
              <a:ext cx="1000526" cy="120975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 algn="ctr">
                <a:defRPr/>
              </a:pPr>
              <a:r>
                <a:rPr lang="en-US" altLang="ja-JP" sz="969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2021/6</a:t>
              </a:r>
              <a:r>
                <a:rPr lang="ja-JP" altLang="en-US" sz="969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まで</a:t>
              </a: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8007632" y="4867196"/>
              <a:ext cx="1000527" cy="52319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 algn="ctr">
                <a:defRPr/>
              </a:pPr>
              <a:r>
                <a:rPr lang="en-US" altLang="ja-JP" sz="969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2021/6</a:t>
              </a:r>
              <a:r>
                <a:rPr lang="ja-JP" altLang="en-US" sz="969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までに</a:t>
              </a: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8015874" y="5545981"/>
              <a:ext cx="1000526" cy="52319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 algn="ctr">
                <a:defRPr/>
              </a:pPr>
              <a:r>
                <a:rPr lang="en-US" altLang="ja-JP" sz="969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2020/9</a:t>
              </a:r>
            </a:p>
            <a:p>
              <a:pPr algn="ctr">
                <a:defRPr/>
              </a:pPr>
              <a:r>
                <a:rPr lang="ja-JP" altLang="en-US" sz="969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開始済み</a:t>
              </a: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8015875" y="6201428"/>
              <a:ext cx="1000526" cy="52319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 algn="ctr">
                <a:defRPr/>
              </a:pPr>
              <a:endParaRPr lang="ja-JP" altLang="en-US" sz="969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p:cxnSp>
          <p:nvCxnSpPr>
            <p:cNvPr id="40" name="カギ線コネクタ 39"/>
            <p:cNvCxnSpPr/>
            <p:nvPr/>
          </p:nvCxnSpPr>
          <p:spPr>
            <a:xfrm rot="10800000">
              <a:off x="1643498" y="1237929"/>
              <a:ext cx="288453" cy="15560"/>
            </a:xfrm>
            <a:prstGeom prst="bentConnector3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カギ線コネクタ 40"/>
            <p:cNvCxnSpPr/>
            <p:nvPr/>
          </p:nvCxnSpPr>
          <p:spPr>
            <a:xfrm rot="10800000" flipV="1">
              <a:off x="3336312" y="1228204"/>
              <a:ext cx="379112" cy="0"/>
            </a:xfrm>
            <a:prstGeom prst="bentConnector3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カギ線コネクタ 41"/>
            <p:cNvCxnSpPr/>
            <p:nvPr/>
          </p:nvCxnSpPr>
          <p:spPr>
            <a:xfrm rot="10800000" flipV="1">
              <a:off x="3337962" y="3221773"/>
              <a:ext cx="379112" cy="0"/>
            </a:xfrm>
            <a:prstGeom prst="bentConnector3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カギ線コネクタ 42"/>
            <p:cNvCxnSpPr>
              <a:cxnSpLocks/>
              <a:stCxn id="50" idx="1"/>
            </p:cNvCxnSpPr>
            <p:nvPr/>
          </p:nvCxnSpPr>
          <p:spPr>
            <a:xfrm rot="10800000" flipV="1">
              <a:off x="3362684" y="5132681"/>
              <a:ext cx="329667" cy="9926"/>
            </a:xfrm>
            <a:prstGeom prst="bentConnector3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カギ線コネクタ 43"/>
            <p:cNvCxnSpPr/>
            <p:nvPr/>
          </p:nvCxnSpPr>
          <p:spPr>
            <a:xfrm rot="16200000" flipV="1">
              <a:off x="2968169" y="1782445"/>
              <a:ext cx="1271994" cy="182962"/>
            </a:xfrm>
            <a:prstGeom prst="bentConnector3">
              <a:avLst>
                <a:gd name="adj1" fmla="val -37"/>
              </a:avLst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矢印コネクタ 44"/>
            <p:cNvCxnSpPr>
              <a:stCxn id="57" idx="1"/>
            </p:cNvCxnSpPr>
            <p:nvPr/>
          </p:nvCxnSpPr>
          <p:spPr>
            <a:xfrm flipH="1">
              <a:off x="3512696" y="1826276"/>
              <a:ext cx="179654" cy="14586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カギ線コネクタ 45"/>
            <p:cNvCxnSpPr/>
            <p:nvPr/>
          </p:nvCxnSpPr>
          <p:spPr>
            <a:xfrm rot="16200000" flipV="1">
              <a:off x="2969826" y="3764341"/>
              <a:ext cx="1271994" cy="182964"/>
            </a:xfrm>
            <a:prstGeom prst="bentConnector3">
              <a:avLst>
                <a:gd name="adj1" fmla="val -37"/>
              </a:avLst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矢印コネクタ 46"/>
            <p:cNvCxnSpPr/>
            <p:nvPr/>
          </p:nvCxnSpPr>
          <p:spPr>
            <a:xfrm flipH="1">
              <a:off x="3514333" y="3807201"/>
              <a:ext cx="181315" cy="13615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カギ線コネクタ 47"/>
            <p:cNvCxnSpPr>
              <a:cxnSpLocks/>
              <a:stCxn id="52" idx="1"/>
            </p:cNvCxnSpPr>
            <p:nvPr/>
          </p:nvCxnSpPr>
          <p:spPr>
            <a:xfrm rot="10800000">
              <a:off x="3552255" y="5120039"/>
              <a:ext cx="140096" cy="1339095"/>
            </a:xfrm>
            <a:prstGeom prst="bentConnector2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矢印コネクタ 48"/>
            <p:cNvCxnSpPr/>
            <p:nvPr/>
          </p:nvCxnSpPr>
          <p:spPr>
            <a:xfrm flipH="1">
              <a:off x="3530176" y="5746520"/>
              <a:ext cx="179666" cy="13614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テキスト ボックス 58"/>
          <p:cNvSpPr txBox="1"/>
          <p:nvPr/>
        </p:nvSpPr>
        <p:spPr>
          <a:xfrm>
            <a:off x="0" y="192091"/>
            <a:ext cx="914400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課題の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設定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例</a:t>
            </a:r>
            <a:endParaRPr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60" name="カギ線コネクタ 59"/>
          <p:cNvCxnSpPr>
            <a:stCxn id="17" idx="1"/>
          </p:cNvCxnSpPr>
          <p:nvPr/>
        </p:nvCxnSpPr>
        <p:spPr bwMode="auto">
          <a:xfrm rot="10800000">
            <a:off x="1754012" y="2151076"/>
            <a:ext cx="166867" cy="3457574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矢印コネクタ 3"/>
          <p:cNvCxnSpPr>
            <a:cxnSpLocks/>
            <a:stCxn id="16" idx="1"/>
          </p:cNvCxnSpPr>
          <p:nvPr/>
        </p:nvCxnSpPr>
        <p:spPr>
          <a:xfrm flipH="1">
            <a:off x="1754011" y="3895425"/>
            <a:ext cx="166867" cy="0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0F1AA3E4-33E2-44F9-97E4-F94D4F377679}"/>
              </a:ext>
            </a:extLst>
          </p:cNvPr>
          <p:cNvSpPr txBox="1"/>
          <p:nvPr/>
        </p:nvSpPr>
        <p:spPr bwMode="auto">
          <a:xfrm>
            <a:off x="6237104" y="4009146"/>
            <a:ext cx="1478149" cy="9985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ja-JP" altLang="en-US" sz="969" b="1" u="sng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３</a:t>
            </a:r>
            <a:r>
              <a:rPr lang="ja-JP" altLang="en-US" sz="969" b="1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．</a:t>
            </a:r>
            <a:r>
              <a:rPr lang="ja-JP" altLang="en-US" sz="800" b="1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サービスシステム開発</a:t>
            </a:r>
            <a:endParaRPr lang="en-US" altLang="ja-JP" sz="800" b="1" u="sng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defRPr/>
            </a:pPr>
            <a:r>
              <a:rPr lang="ja-JP" altLang="en-US" sz="969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・差別化、価格競合力</a:t>
            </a:r>
            <a:endParaRPr lang="en-US" altLang="ja-JP" sz="969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defRPr/>
            </a:pPr>
            <a:r>
              <a:rPr lang="ja-JP" altLang="en-US" sz="969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①戦略討議</a:t>
            </a:r>
            <a:endParaRPr lang="en-US" altLang="ja-JP" sz="969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defRPr/>
            </a:pPr>
            <a:r>
              <a:rPr lang="ja-JP" altLang="en-US" sz="969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②仕様の決定</a:t>
            </a:r>
            <a:endParaRPr lang="en-US" altLang="ja-JP" sz="969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defRPr/>
            </a:pPr>
            <a:r>
              <a:rPr lang="ja-JP" altLang="en-US" sz="969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③開発計画作成</a:t>
            </a:r>
            <a:endParaRPr lang="en-US" altLang="ja-JP" sz="969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defRPr/>
            </a:pPr>
            <a:r>
              <a:rPr lang="ja-JP" altLang="en-US" sz="969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④稟議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FEB0CA6B-0073-45BC-9C36-8AA8B6E405B3}"/>
              </a:ext>
            </a:extLst>
          </p:cNvPr>
          <p:cNvSpPr txBox="1"/>
          <p:nvPr/>
        </p:nvSpPr>
        <p:spPr>
          <a:xfrm>
            <a:off x="3933372" y="781795"/>
            <a:ext cx="513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i="0" dirty="0">
                <a:solidFill>
                  <a:srgbClr val="222222"/>
                </a:solidFill>
                <a:effectLst/>
                <a:latin typeface="-apple-system"/>
              </a:rPr>
              <a:t>問題と課題の違い</a:t>
            </a:r>
            <a:r>
              <a:rPr lang="ja-JP" altLang="en-US" sz="1200" dirty="0"/>
              <a:t/>
            </a:r>
            <a:br>
              <a:rPr lang="ja-JP" altLang="en-US" sz="1200" dirty="0"/>
            </a:br>
            <a:r>
              <a:rPr lang="ja-JP" altLang="en-US" sz="1200" b="0" i="0" dirty="0">
                <a:solidFill>
                  <a:srgbClr val="222222"/>
                </a:solidFill>
                <a:effectLst/>
                <a:latin typeface="-apple-system"/>
              </a:rPr>
              <a:t>・</a:t>
            </a:r>
            <a:r>
              <a:rPr lang="ja-JP" altLang="en-US" sz="1200" b="1" i="0" dirty="0">
                <a:solidFill>
                  <a:srgbClr val="222222"/>
                </a:solidFill>
                <a:effectLst/>
                <a:latin typeface="-apple-system"/>
              </a:rPr>
              <a:t>問題：</a:t>
            </a:r>
            <a:r>
              <a:rPr lang="ja-JP" altLang="en-US" sz="1200" b="0" i="0" dirty="0">
                <a:solidFill>
                  <a:srgbClr val="222222"/>
                </a:solidFill>
                <a:effectLst/>
                <a:latin typeface="-apple-system"/>
              </a:rPr>
              <a:t> </a:t>
            </a:r>
            <a:r>
              <a:rPr lang="en-US" altLang="ja-JP" sz="1200" b="0" i="0" dirty="0">
                <a:solidFill>
                  <a:srgbClr val="222222"/>
                </a:solidFill>
                <a:effectLst/>
                <a:latin typeface="-apple-system"/>
              </a:rPr>
              <a:t>｢</a:t>
            </a:r>
            <a:r>
              <a:rPr lang="ja-JP" altLang="en-US" sz="1200" b="0" i="0" dirty="0">
                <a:solidFill>
                  <a:srgbClr val="222222"/>
                </a:solidFill>
                <a:effectLst/>
                <a:latin typeface="-apple-system"/>
              </a:rPr>
              <a:t>現状</a:t>
            </a:r>
            <a:r>
              <a:rPr lang="en-US" altLang="ja-JP" sz="1200" b="0" i="0" dirty="0">
                <a:solidFill>
                  <a:srgbClr val="222222"/>
                </a:solidFill>
                <a:effectLst/>
                <a:latin typeface="-apple-system"/>
              </a:rPr>
              <a:t>｣ </a:t>
            </a:r>
            <a:r>
              <a:rPr lang="ja-JP" altLang="en-US" sz="1200" b="0" i="0" dirty="0">
                <a:solidFill>
                  <a:srgbClr val="222222"/>
                </a:solidFill>
                <a:effectLst/>
                <a:latin typeface="-apple-system"/>
              </a:rPr>
              <a:t>が </a:t>
            </a:r>
            <a:r>
              <a:rPr lang="en-US" altLang="ja-JP" sz="1200" b="0" i="0" dirty="0">
                <a:solidFill>
                  <a:srgbClr val="222222"/>
                </a:solidFill>
                <a:effectLst/>
                <a:latin typeface="-apple-system"/>
              </a:rPr>
              <a:t>｢</a:t>
            </a:r>
            <a:r>
              <a:rPr lang="ja-JP" altLang="en-US" sz="1200" b="0" i="0" dirty="0">
                <a:solidFill>
                  <a:srgbClr val="222222"/>
                </a:solidFill>
                <a:effectLst/>
                <a:latin typeface="-apple-system"/>
              </a:rPr>
              <a:t>あるべき姿</a:t>
            </a:r>
            <a:r>
              <a:rPr lang="en-US" altLang="ja-JP" sz="1200" b="0" i="0" dirty="0">
                <a:solidFill>
                  <a:srgbClr val="222222"/>
                </a:solidFill>
                <a:effectLst/>
                <a:latin typeface="-apple-system"/>
              </a:rPr>
              <a:t>｣ </a:t>
            </a:r>
            <a:r>
              <a:rPr lang="ja-JP" altLang="en-US" sz="1200" b="0" i="0" dirty="0">
                <a:solidFill>
                  <a:srgbClr val="222222"/>
                </a:solidFill>
                <a:effectLst/>
                <a:latin typeface="-apple-system"/>
              </a:rPr>
              <a:t>になっていない阻害要因</a:t>
            </a:r>
            <a:r>
              <a:rPr lang="ja-JP" altLang="en-US" sz="1200" dirty="0"/>
              <a:t/>
            </a:r>
            <a:br>
              <a:rPr lang="ja-JP" altLang="en-US" sz="1200" dirty="0"/>
            </a:br>
            <a:r>
              <a:rPr lang="ja-JP" altLang="en-US" sz="1200" b="0" i="0" dirty="0">
                <a:solidFill>
                  <a:srgbClr val="222222"/>
                </a:solidFill>
                <a:effectLst/>
                <a:latin typeface="-apple-system"/>
              </a:rPr>
              <a:t>・</a:t>
            </a:r>
            <a:r>
              <a:rPr lang="ja-JP" altLang="en-US" sz="1200" b="1" i="0" dirty="0">
                <a:solidFill>
                  <a:srgbClr val="222222"/>
                </a:solidFill>
                <a:effectLst/>
                <a:latin typeface="-apple-system"/>
              </a:rPr>
              <a:t>課題：</a:t>
            </a:r>
            <a:r>
              <a:rPr lang="ja-JP" altLang="en-US" sz="1200" b="0" i="0" dirty="0">
                <a:solidFill>
                  <a:srgbClr val="222222"/>
                </a:solidFill>
                <a:effectLst/>
                <a:latin typeface="-apple-system"/>
              </a:rPr>
              <a:t>問題 </a:t>
            </a:r>
            <a:r>
              <a:rPr lang="en-US" altLang="ja-JP" sz="1200" b="0" i="0" dirty="0">
                <a:solidFill>
                  <a:srgbClr val="222222"/>
                </a:solidFill>
                <a:effectLst/>
                <a:latin typeface="-apple-system"/>
              </a:rPr>
              <a:t>(</a:t>
            </a:r>
            <a:r>
              <a:rPr lang="ja-JP" altLang="en-US" sz="1200" b="0" i="0" dirty="0">
                <a:solidFill>
                  <a:srgbClr val="222222"/>
                </a:solidFill>
                <a:effectLst/>
                <a:latin typeface="-apple-system"/>
              </a:rPr>
              <a:t>あるべき姿を妨げている要因</a:t>
            </a:r>
            <a:r>
              <a:rPr lang="en-US" altLang="ja-JP" sz="1200" b="0" i="0" dirty="0">
                <a:solidFill>
                  <a:srgbClr val="222222"/>
                </a:solidFill>
                <a:effectLst/>
                <a:latin typeface="-apple-system"/>
              </a:rPr>
              <a:t>) </a:t>
            </a:r>
            <a:r>
              <a:rPr lang="ja-JP" altLang="en-US" sz="1200" b="0" i="0" dirty="0">
                <a:solidFill>
                  <a:srgbClr val="222222"/>
                </a:solidFill>
                <a:effectLst/>
                <a:latin typeface="-apple-system"/>
              </a:rPr>
              <a:t>を解決するためにやること</a:t>
            </a:r>
            <a:endParaRPr kumimoji="1" lang="ja-JP" altLang="en-US" sz="1200" dirty="0"/>
          </a:p>
        </p:txBody>
      </p:sp>
      <p:sp>
        <p:nvSpPr>
          <p:cNvPr id="61" name="正方形/長方形 60"/>
          <p:cNvSpPr/>
          <p:nvPr/>
        </p:nvSpPr>
        <p:spPr>
          <a:xfrm>
            <a:off x="-43656" y="668038"/>
            <a:ext cx="9107488" cy="36513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662" dirty="0">
              <a:solidFill>
                <a:prstClr val="white"/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0" y="6488668"/>
            <a:ext cx="132362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図表</a:t>
            </a:r>
            <a:r>
              <a:rPr kumimoji="1" lang="en-US" altLang="ja-JP" dirty="0" smtClean="0"/>
              <a:t>3-4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11434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テキスト ボックス 2"/>
          <p:cNvSpPr txBox="1">
            <a:spLocks noChangeArrowheads="1"/>
          </p:cNvSpPr>
          <p:nvPr/>
        </p:nvSpPr>
        <p:spPr bwMode="auto">
          <a:xfrm>
            <a:off x="250825" y="919175"/>
            <a:ext cx="86423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b="1" dirty="0">
                <a:latin typeface="HG丸ｺﾞｼｯｸM-PRO" pitchFamily="50" charset="-128"/>
                <a:ea typeface="HG丸ｺﾞｼｯｸM-PRO" pitchFamily="50" charset="-128"/>
              </a:rPr>
              <a:t>課題深掘り</a:t>
            </a:r>
            <a:r>
              <a:rPr lang="ja-JP" altLang="en-US" b="1" dirty="0" smtClean="0">
                <a:latin typeface="HG丸ｺﾞｼｯｸM-PRO" pitchFamily="50" charset="-128"/>
                <a:ea typeface="HG丸ｺﾞｼｯｸM-PRO" pitchFamily="50" charset="-128"/>
              </a:rPr>
              <a:t>ワークシート</a:t>
            </a:r>
            <a:endParaRPr lang="ja-JP" altLang="en-US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grpSp>
        <p:nvGrpSpPr>
          <p:cNvPr id="32771" name="グループ化 6"/>
          <p:cNvGrpSpPr>
            <a:grpSpLocks/>
          </p:cNvGrpSpPr>
          <p:nvPr/>
        </p:nvGrpSpPr>
        <p:grpSpPr bwMode="auto">
          <a:xfrm>
            <a:off x="400053" y="1433525"/>
            <a:ext cx="8343901" cy="5207000"/>
            <a:chOff x="352866" y="358814"/>
            <a:chExt cx="8663535" cy="6379419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352866" y="358814"/>
              <a:ext cx="1313706" cy="2956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ja-JP" altLang="en-US" sz="969" b="1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問題</a:t>
              </a:r>
              <a:endParaRPr lang="ja-JP" altLang="en-US" sz="969" b="1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2022608" y="358814"/>
              <a:ext cx="1315354" cy="2956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ja-JP" altLang="en-US" sz="969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原因レベル１</a:t>
              </a: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3692349" y="358814"/>
              <a:ext cx="2581070" cy="2956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ja-JP" altLang="en-US" sz="969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原因レベル２</a:t>
              </a: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6391500" y="358814"/>
              <a:ext cx="1563386" cy="2956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ja-JP" altLang="en-US" sz="969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課題</a:t>
              </a:r>
            </a:p>
          </p:txBody>
        </p:sp>
        <p:sp>
          <p:nvSpPr>
            <p:cNvPr id="12" name="左矢印 11"/>
            <p:cNvSpPr/>
            <p:nvPr/>
          </p:nvSpPr>
          <p:spPr>
            <a:xfrm>
              <a:off x="1739098" y="446336"/>
              <a:ext cx="192852" cy="217834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3305" tIns="31652" rIns="63305" bIns="31652" anchor="ctr"/>
            <a:lstStyle/>
            <a:p>
              <a:pPr algn="ctr">
                <a:defRPr/>
              </a:pPr>
              <a:endParaRPr lang="ja-JP" altLang="en-US" sz="1246"/>
            </a:p>
          </p:txBody>
        </p:sp>
        <p:sp>
          <p:nvSpPr>
            <p:cNvPr id="13" name="左矢印 12"/>
            <p:cNvSpPr/>
            <p:nvPr/>
          </p:nvSpPr>
          <p:spPr>
            <a:xfrm>
              <a:off x="3389059" y="436612"/>
              <a:ext cx="192853" cy="217834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3305" tIns="31652" rIns="63305" bIns="31652" anchor="ctr"/>
            <a:lstStyle/>
            <a:p>
              <a:pPr algn="ctr">
                <a:defRPr/>
              </a:pPr>
              <a:endParaRPr lang="ja-JP" altLang="en-US" sz="1246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352866" y="882004"/>
              <a:ext cx="1290630" cy="122337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r>
                <a:rPr lang="ja-JP" altLang="en-US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１．</a:t>
              </a:r>
              <a:r>
                <a:rPr lang="en-US" altLang="ja-JP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/>
              </a:r>
              <a:br>
                <a:rPr lang="en-US" altLang="ja-JP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</a:br>
              <a:endPara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931950" y="882002"/>
              <a:ext cx="1382935" cy="184769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tabLst>
                  <a:tab pos="450215" algn="l"/>
                </a:tabLst>
                <a:defRPr/>
              </a:pPr>
              <a:r>
                <a:rPr lang="en-US" altLang="ja-JP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1-1</a:t>
              </a:r>
              <a:r>
                <a:rPr lang="ja-JP" altLang="en-US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．</a:t>
              </a:r>
              <a:endPara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tabLst>
                  <a:tab pos="450215" algn="l"/>
                </a:tabLst>
                <a:defRPr/>
              </a:pPr>
              <a:endParaRPr kumimoji="0" lang="en-US" altLang="ja-JP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defRPr/>
              </a:pPr>
              <a:endPara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1931950" y="2918363"/>
              <a:ext cx="1406012" cy="91335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tabLst>
                  <a:tab pos="450215" algn="l"/>
                </a:tabLst>
                <a:defRPr/>
              </a:pPr>
              <a:r>
                <a:rPr kumimoji="0" lang="en-US" altLang="ja-JP" sz="1100" kern="1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1-</a:t>
              </a:r>
              <a:r>
                <a:rPr kumimoji="0" lang="ja-JP" altLang="en-US" sz="1100" kern="1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２．</a:t>
              </a:r>
              <a:r>
                <a:rPr kumimoji="0" lang="en-US" altLang="ja-JP" sz="1100" kern="1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/>
              </a:r>
              <a:br>
                <a:rPr kumimoji="0" lang="en-US" altLang="ja-JP" sz="1100" kern="1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</a:br>
              <a:r>
                <a:rPr lang="en-US" altLang="ja-JP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/>
              </a:r>
              <a:br>
                <a:rPr lang="en-US" altLang="ja-JP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</a:br>
              <a:r>
                <a:rPr kumimoji="0" lang="en-US" altLang="ja-JP" sz="1100" kern="1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/>
              </a:r>
              <a:br>
                <a:rPr kumimoji="0" lang="en-US" altLang="ja-JP" sz="1100" kern="1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</a:br>
              <a:endPara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1931950" y="4871086"/>
              <a:ext cx="1457109" cy="12058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tabLst>
                  <a:tab pos="450215" algn="l"/>
                </a:tabLst>
                <a:defRPr/>
              </a:pPr>
              <a:r>
                <a:rPr lang="en-US" altLang="ja-JP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1-3</a:t>
              </a:r>
              <a:r>
                <a:rPr lang="ja-JP" altLang="en-US" sz="1100" dirty="0" err="1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．</a:t>
              </a:r>
              <a:endPara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32783" name="グループ化 17"/>
            <p:cNvGrpSpPr>
              <a:grpSpLocks/>
            </p:cNvGrpSpPr>
            <p:nvPr/>
          </p:nvGrpSpPr>
          <p:grpSpPr bwMode="auto">
            <a:xfrm>
              <a:off x="3692350" y="882005"/>
              <a:ext cx="2581071" cy="1882707"/>
              <a:chOff x="5756819" y="857761"/>
              <a:chExt cx="2200802" cy="1898438"/>
            </a:xfrm>
          </p:grpSpPr>
          <p:sp>
            <p:nvSpPr>
              <p:cNvPr id="56" name="テキスト ボックス 55"/>
              <p:cNvSpPr txBox="1"/>
              <p:nvPr/>
            </p:nvSpPr>
            <p:spPr>
              <a:xfrm>
                <a:off x="5756819" y="857761"/>
                <a:ext cx="2200802" cy="61679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>
                  <a:defRPr/>
                </a:pPr>
                <a:r>
                  <a:rPr lang="en-US" altLang="ja-JP" sz="900" dirty="0">
                    <a:latin typeface="+mn-ea"/>
                  </a:rPr>
                  <a:t>1-1-1</a:t>
                </a:r>
                <a:r>
                  <a:rPr lang="ja-JP" altLang="en-US" sz="900" dirty="0" err="1" smtClean="0">
                    <a:latin typeface="+mn-ea"/>
                  </a:rPr>
                  <a:t>．</a:t>
                </a:r>
                <a:r>
                  <a:rPr lang="ja-JP" altLang="en-US" sz="900" dirty="0">
                    <a:latin typeface="+mn-ea"/>
                  </a:rPr>
                  <a:t>　</a:t>
                </a:r>
              </a:p>
            </p:txBody>
          </p:sp>
          <p:sp>
            <p:nvSpPr>
              <p:cNvPr id="57" name="テキスト ボックス 56"/>
              <p:cNvSpPr txBox="1"/>
              <p:nvPr/>
            </p:nvSpPr>
            <p:spPr>
              <a:xfrm>
                <a:off x="5756819" y="1528490"/>
                <a:ext cx="2200802" cy="5628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>
                  <a:defRPr/>
                </a:pPr>
                <a:r>
                  <a:rPr lang="en-US" altLang="ja-JP" sz="900" dirty="0" smtClean="0">
                    <a:latin typeface="+mn-ea"/>
                  </a:rPr>
                  <a:t>1-1-2.</a:t>
                </a:r>
                <a:r>
                  <a:rPr lang="en-US" altLang="ja-JP" sz="900" dirty="0">
                    <a:latin typeface="+mn-ea"/>
                  </a:rPr>
                  <a:t/>
                </a:r>
                <a:br>
                  <a:rPr lang="en-US" altLang="ja-JP" sz="900" dirty="0">
                    <a:latin typeface="+mn-ea"/>
                  </a:rPr>
                </a:br>
                <a:r>
                  <a:rPr lang="ja-JP" altLang="en-US" sz="900" dirty="0">
                    <a:latin typeface="+mn-ea"/>
                  </a:rPr>
                  <a:t>　　　　</a:t>
                </a:r>
              </a:p>
            </p:txBody>
          </p:sp>
          <p:sp>
            <p:nvSpPr>
              <p:cNvPr id="58" name="テキスト ボックス 57"/>
              <p:cNvSpPr txBox="1"/>
              <p:nvPr/>
            </p:nvSpPr>
            <p:spPr>
              <a:xfrm>
                <a:off x="5756819" y="2195297"/>
                <a:ext cx="2200802" cy="5609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>
                  <a:defRPr/>
                </a:pPr>
                <a:r>
                  <a:rPr lang="en-US" altLang="ja-JP" sz="900" dirty="0">
                    <a:latin typeface="+mn-ea"/>
                  </a:rPr>
                  <a:t>1-1-3.</a:t>
                </a:r>
                <a:r>
                  <a:rPr lang="ja-JP" altLang="en-US" sz="900" dirty="0">
                    <a:latin typeface="+mn-ea"/>
                  </a:rPr>
                  <a:t>　</a:t>
                </a:r>
              </a:p>
            </p:txBody>
          </p:sp>
        </p:grpSp>
        <p:grpSp>
          <p:nvGrpSpPr>
            <p:cNvPr id="32784" name="グループ化 18"/>
            <p:cNvGrpSpPr>
              <a:grpSpLocks/>
            </p:cNvGrpSpPr>
            <p:nvPr/>
          </p:nvGrpSpPr>
          <p:grpSpPr bwMode="auto">
            <a:xfrm>
              <a:off x="3692350" y="2881408"/>
              <a:ext cx="2581072" cy="1882705"/>
              <a:chOff x="5756818" y="857263"/>
              <a:chExt cx="2200802" cy="1898437"/>
            </a:xfrm>
          </p:grpSpPr>
          <p:sp>
            <p:nvSpPr>
              <p:cNvPr id="53" name="テキスト ボックス 52"/>
              <p:cNvSpPr txBox="1"/>
              <p:nvPr/>
            </p:nvSpPr>
            <p:spPr>
              <a:xfrm>
                <a:off x="5756819" y="857263"/>
                <a:ext cx="2200801" cy="5609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>
                  <a:defRPr/>
                </a:pPr>
                <a:r>
                  <a:rPr lang="en-US" altLang="ja-JP" sz="900" dirty="0">
                    <a:latin typeface="+mn-ea"/>
                  </a:rPr>
                  <a:t>1-2-1.</a:t>
                </a:r>
                <a:r>
                  <a:rPr lang="ja-JP" altLang="en-US" sz="900" dirty="0">
                    <a:latin typeface="+mn-ea"/>
                  </a:rPr>
                  <a:t>　</a:t>
                </a:r>
              </a:p>
            </p:txBody>
          </p:sp>
          <p:sp>
            <p:nvSpPr>
              <p:cNvPr id="54" name="テキスト ボックス 53"/>
              <p:cNvSpPr txBox="1"/>
              <p:nvPr/>
            </p:nvSpPr>
            <p:spPr>
              <a:xfrm>
                <a:off x="5756818" y="1527991"/>
                <a:ext cx="2200801" cy="5628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>
                  <a:defRPr/>
                </a:pPr>
                <a:r>
                  <a:rPr lang="en-US" altLang="ja-JP" sz="900" dirty="0">
                    <a:latin typeface="+mn-ea"/>
                  </a:rPr>
                  <a:t>1-2-2.</a:t>
                </a:r>
                <a:r>
                  <a:rPr lang="ja-JP" altLang="en-US" sz="900" dirty="0">
                    <a:latin typeface="+mn-ea"/>
                  </a:rPr>
                  <a:t>　　</a:t>
                </a:r>
              </a:p>
            </p:txBody>
          </p:sp>
          <p:sp>
            <p:nvSpPr>
              <p:cNvPr id="55" name="テキスト ボックス 54"/>
              <p:cNvSpPr txBox="1"/>
              <p:nvPr/>
            </p:nvSpPr>
            <p:spPr>
              <a:xfrm>
                <a:off x="5756818" y="2194798"/>
                <a:ext cx="2200801" cy="5609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>
                  <a:defRPr/>
                </a:pPr>
                <a:r>
                  <a:rPr lang="en-US" altLang="ja-JP" sz="900" dirty="0" smtClean="0">
                    <a:latin typeface="+mn-ea"/>
                  </a:rPr>
                  <a:t>1-2-3</a:t>
                </a:r>
                <a:r>
                  <a:rPr lang="ja-JP" altLang="en-US" sz="900" dirty="0" smtClean="0">
                    <a:latin typeface="+mn-ea"/>
                  </a:rPr>
                  <a:t>　　</a:t>
                </a:r>
                <a:endParaRPr lang="ja-JP" altLang="en-US" sz="900" dirty="0">
                  <a:latin typeface="+mn-ea"/>
                </a:endParaRPr>
              </a:p>
              <a:p>
                <a:pPr>
                  <a:defRPr/>
                </a:pPr>
                <a:r>
                  <a:rPr lang="ja-JP" altLang="en-US" sz="900" dirty="0">
                    <a:latin typeface="+mn-ea"/>
                  </a:rPr>
                  <a:t>　　　　　</a:t>
                </a:r>
              </a:p>
            </p:txBody>
          </p:sp>
        </p:grpSp>
        <p:grpSp>
          <p:nvGrpSpPr>
            <p:cNvPr id="32785" name="グループ化 19"/>
            <p:cNvGrpSpPr>
              <a:grpSpLocks/>
            </p:cNvGrpSpPr>
            <p:nvPr/>
          </p:nvGrpSpPr>
          <p:grpSpPr bwMode="auto">
            <a:xfrm>
              <a:off x="3692350" y="4853581"/>
              <a:ext cx="2581072" cy="1884652"/>
              <a:chOff x="5756818" y="856206"/>
              <a:chExt cx="2200802" cy="1900400"/>
            </a:xfrm>
          </p:grpSpPr>
          <p:sp>
            <p:nvSpPr>
              <p:cNvPr id="50" name="テキスト ボックス 49"/>
              <p:cNvSpPr txBox="1"/>
              <p:nvPr/>
            </p:nvSpPr>
            <p:spPr>
              <a:xfrm>
                <a:off x="5756819" y="856206"/>
                <a:ext cx="2200801" cy="5628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>
                  <a:defRPr/>
                </a:pPr>
                <a:r>
                  <a:rPr lang="en-US" altLang="ja-JP" sz="900" dirty="0">
                    <a:latin typeface="+mn-ea"/>
                  </a:rPr>
                  <a:t>1-3-1.</a:t>
                </a:r>
                <a:r>
                  <a:rPr lang="ja-JP" altLang="en-US" sz="900" dirty="0">
                    <a:latin typeface="+mn-ea"/>
                  </a:rPr>
                  <a:t>　</a:t>
                </a:r>
              </a:p>
            </p:txBody>
          </p:sp>
          <p:sp>
            <p:nvSpPr>
              <p:cNvPr id="51" name="テキスト ボックス 50"/>
              <p:cNvSpPr txBox="1"/>
              <p:nvPr/>
            </p:nvSpPr>
            <p:spPr>
              <a:xfrm>
                <a:off x="5756818" y="1528897"/>
                <a:ext cx="2200801" cy="56090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>
                  <a:defRPr/>
                </a:pPr>
                <a:r>
                  <a:rPr lang="en-US" altLang="ja-JP" sz="900" dirty="0">
                    <a:latin typeface="+mn-ea"/>
                  </a:rPr>
                  <a:t>1-3-2.</a:t>
                </a:r>
                <a:r>
                  <a:rPr lang="ja-JP" altLang="en-US" sz="900" dirty="0">
                    <a:latin typeface="+mn-ea"/>
                  </a:rPr>
                  <a:t>　　</a:t>
                </a:r>
              </a:p>
            </p:txBody>
          </p:sp>
          <p:sp>
            <p:nvSpPr>
              <p:cNvPr id="52" name="テキスト ボックス 51"/>
              <p:cNvSpPr txBox="1"/>
              <p:nvPr/>
            </p:nvSpPr>
            <p:spPr>
              <a:xfrm>
                <a:off x="5756818" y="2193742"/>
                <a:ext cx="2200801" cy="5628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>
                  <a:defRPr/>
                </a:pPr>
                <a:r>
                  <a:rPr lang="en-US" altLang="ja-JP" sz="900" dirty="0">
                    <a:latin typeface="+mn-ea"/>
                  </a:rPr>
                  <a:t>1-3-3.</a:t>
                </a:r>
                <a:r>
                  <a:rPr lang="ja-JP" altLang="en-US" sz="900" dirty="0">
                    <a:latin typeface="+mn-ea"/>
                  </a:rPr>
                  <a:t>　　</a:t>
                </a:r>
              </a:p>
            </p:txBody>
          </p:sp>
        </p:grpSp>
        <p:sp>
          <p:nvSpPr>
            <p:cNvPr id="21" name="テキスト ボックス 20"/>
            <p:cNvSpPr txBox="1"/>
            <p:nvPr/>
          </p:nvSpPr>
          <p:spPr>
            <a:xfrm>
              <a:off x="6402523" y="875987"/>
              <a:ext cx="1545770" cy="58950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r>
                <a:rPr lang="ja-JP" altLang="en-US" sz="900" b="1" u="sng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１</a:t>
              </a:r>
              <a:r>
                <a:rPr lang="ja-JP" altLang="en-US" sz="900" b="1" u="sng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．</a:t>
              </a:r>
              <a:endParaRPr lang="en-US" altLang="ja-JP" sz="900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6394839" y="1576349"/>
              <a:ext cx="1545770" cy="52319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r>
                <a:rPr lang="ja-JP" altLang="en-US" sz="969" b="1" u="sng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２．</a:t>
              </a:r>
              <a:endParaRPr lang="ja-JP" altLang="en-US" sz="969" b="1" u="sng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6402523" y="2208455"/>
              <a:ext cx="1545770" cy="121170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r>
                <a:rPr lang="ja-JP" altLang="en-US" sz="1000" b="1" u="sng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３</a:t>
              </a:r>
              <a:r>
                <a:rPr lang="ja-JP" altLang="en-US" sz="1000" b="1" u="sng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．</a:t>
              </a:r>
              <a:endParaRPr lang="ja-JP" altLang="en-US" sz="969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6402523" y="4853581"/>
              <a:ext cx="1545770" cy="52319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r>
                <a:rPr lang="ja-JP" altLang="en-US" sz="1200" b="1" u="sng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５</a:t>
              </a:r>
              <a:r>
                <a:rPr lang="ja-JP" altLang="en-US" sz="1200" b="1" u="sng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．</a:t>
              </a:r>
              <a:endParaRPr lang="ja-JP" altLang="en-US" sz="1200" b="1" u="sng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6413520" y="5532367"/>
              <a:ext cx="1541367" cy="52319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r>
                <a:rPr lang="ja-JP" altLang="en-US" sz="969" b="1" u="sng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６．</a:t>
              </a:r>
              <a:endParaRPr lang="ja-JP" altLang="en-US" sz="969" b="1" u="sng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6413520" y="6211154"/>
              <a:ext cx="1541367" cy="52319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r>
                <a:rPr lang="ja-JP" altLang="en-US" sz="1200" b="1" u="sng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７．</a:t>
              </a:r>
              <a:endParaRPr lang="ja-JP" altLang="en-US" sz="1200" b="1" u="sng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8007632" y="358814"/>
              <a:ext cx="1000527" cy="2956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ja-JP" altLang="en-US" sz="969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目標</a:t>
              </a: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8009281" y="889601"/>
              <a:ext cx="1000526" cy="5758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endParaRPr lang="ja-JP" altLang="en-US" sz="900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8009281" y="1578294"/>
              <a:ext cx="1000526" cy="52124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 algn="ctr">
                <a:defRPr/>
              </a:pPr>
              <a:endParaRPr lang="ja-JP" altLang="en-US" sz="969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8007632" y="2222070"/>
              <a:ext cx="1000527" cy="119808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endParaRPr lang="ja-JP" altLang="en-US" sz="969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8015874" y="3538238"/>
              <a:ext cx="1000526" cy="120975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 algn="ctr">
                <a:defRPr/>
              </a:pPr>
              <a:endParaRPr lang="ja-JP" altLang="en-US" sz="969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8007632" y="4867196"/>
              <a:ext cx="1000527" cy="52319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 algn="ctr">
                <a:defRPr/>
              </a:pPr>
              <a:endParaRPr lang="ja-JP" altLang="en-US" sz="969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8015874" y="5545981"/>
              <a:ext cx="1000526" cy="52319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 algn="ctr">
                <a:defRPr/>
              </a:pPr>
              <a:endParaRPr lang="ja-JP" altLang="en-US" sz="969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8015875" y="6201428"/>
              <a:ext cx="1000526" cy="52319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 algn="ctr">
                <a:defRPr/>
              </a:pPr>
              <a:endParaRPr lang="ja-JP" altLang="en-US" sz="969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p:cxnSp>
          <p:nvCxnSpPr>
            <p:cNvPr id="40" name="カギ線コネクタ 39"/>
            <p:cNvCxnSpPr/>
            <p:nvPr/>
          </p:nvCxnSpPr>
          <p:spPr>
            <a:xfrm rot="10800000">
              <a:off x="1643498" y="1237929"/>
              <a:ext cx="288453" cy="15560"/>
            </a:xfrm>
            <a:prstGeom prst="bentConnector3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カギ線コネクタ 40"/>
            <p:cNvCxnSpPr/>
            <p:nvPr/>
          </p:nvCxnSpPr>
          <p:spPr>
            <a:xfrm rot="10800000" flipV="1">
              <a:off x="3336312" y="1228204"/>
              <a:ext cx="379112" cy="0"/>
            </a:xfrm>
            <a:prstGeom prst="bentConnector3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カギ線コネクタ 41"/>
            <p:cNvCxnSpPr/>
            <p:nvPr/>
          </p:nvCxnSpPr>
          <p:spPr>
            <a:xfrm rot="10800000" flipV="1">
              <a:off x="3337962" y="3221773"/>
              <a:ext cx="379112" cy="0"/>
            </a:xfrm>
            <a:prstGeom prst="bentConnector3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カギ線コネクタ 42"/>
            <p:cNvCxnSpPr>
              <a:cxnSpLocks/>
              <a:stCxn id="50" idx="1"/>
            </p:cNvCxnSpPr>
            <p:nvPr/>
          </p:nvCxnSpPr>
          <p:spPr>
            <a:xfrm rot="10800000" flipV="1">
              <a:off x="3362684" y="5132681"/>
              <a:ext cx="329667" cy="9926"/>
            </a:xfrm>
            <a:prstGeom prst="bentConnector3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カギ線コネクタ 43"/>
            <p:cNvCxnSpPr/>
            <p:nvPr/>
          </p:nvCxnSpPr>
          <p:spPr>
            <a:xfrm rot="16200000" flipV="1">
              <a:off x="2968169" y="1782445"/>
              <a:ext cx="1271994" cy="182962"/>
            </a:xfrm>
            <a:prstGeom prst="bentConnector3">
              <a:avLst>
                <a:gd name="adj1" fmla="val -37"/>
              </a:avLst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矢印コネクタ 44"/>
            <p:cNvCxnSpPr>
              <a:stCxn id="57" idx="1"/>
            </p:cNvCxnSpPr>
            <p:nvPr/>
          </p:nvCxnSpPr>
          <p:spPr>
            <a:xfrm flipH="1">
              <a:off x="3512696" y="1826276"/>
              <a:ext cx="179654" cy="14586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カギ線コネクタ 45"/>
            <p:cNvCxnSpPr/>
            <p:nvPr/>
          </p:nvCxnSpPr>
          <p:spPr>
            <a:xfrm rot="16200000" flipV="1">
              <a:off x="2969826" y="3764341"/>
              <a:ext cx="1271994" cy="182964"/>
            </a:xfrm>
            <a:prstGeom prst="bentConnector3">
              <a:avLst>
                <a:gd name="adj1" fmla="val -37"/>
              </a:avLst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矢印コネクタ 46"/>
            <p:cNvCxnSpPr/>
            <p:nvPr/>
          </p:nvCxnSpPr>
          <p:spPr>
            <a:xfrm flipH="1">
              <a:off x="3514333" y="3807201"/>
              <a:ext cx="181315" cy="13615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カギ線コネクタ 47"/>
            <p:cNvCxnSpPr>
              <a:cxnSpLocks/>
              <a:stCxn id="52" idx="1"/>
            </p:cNvCxnSpPr>
            <p:nvPr/>
          </p:nvCxnSpPr>
          <p:spPr>
            <a:xfrm rot="10800000">
              <a:off x="3552255" y="5120039"/>
              <a:ext cx="140096" cy="1339095"/>
            </a:xfrm>
            <a:prstGeom prst="bentConnector2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矢印コネクタ 48"/>
            <p:cNvCxnSpPr/>
            <p:nvPr/>
          </p:nvCxnSpPr>
          <p:spPr>
            <a:xfrm flipH="1">
              <a:off x="3530176" y="5746520"/>
              <a:ext cx="179666" cy="13614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テキスト ボックス 58"/>
          <p:cNvSpPr txBox="1"/>
          <p:nvPr/>
        </p:nvSpPr>
        <p:spPr>
          <a:xfrm>
            <a:off x="0" y="192091"/>
            <a:ext cx="914400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課題の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設定</a:t>
            </a:r>
            <a:endParaRPr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60" name="カギ線コネクタ 59"/>
          <p:cNvCxnSpPr>
            <a:stCxn id="17" idx="1"/>
          </p:cNvCxnSpPr>
          <p:nvPr/>
        </p:nvCxnSpPr>
        <p:spPr bwMode="auto">
          <a:xfrm rot="10800000">
            <a:off x="1754012" y="2151076"/>
            <a:ext cx="166867" cy="3457574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矢印コネクタ 3"/>
          <p:cNvCxnSpPr>
            <a:cxnSpLocks/>
            <a:stCxn id="16" idx="1"/>
          </p:cNvCxnSpPr>
          <p:nvPr/>
        </p:nvCxnSpPr>
        <p:spPr>
          <a:xfrm flipH="1">
            <a:off x="1754011" y="3895425"/>
            <a:ext cx="166867" cy="0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0F1AA3E4-33E2-44F9-97E4-F94D4F377679}"/>
              </a:ext>
            </a:extLst>
          </p:cNvPr>
          <p:cNvSpPr txBox="1"/>
          <p:nvPr/>
        </p:nvSpPr>
        <p:spPr bwMode="auto">
          <a:xfrm>
            <a:off x="6237104" y="4009146"/>
            <a:ext cx="1478149" cy="9985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ja-JP" altLang="en-US" sz="969" b="1" u="sng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４</a:t>
            </a:r>
            <a:r>
              <a:rPr lang="ja-JP" altLang="en-US" sz="969" b="1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．</a:t>
            </a:r>
            <a:endParaRPr lang="ja-JP" altLang="en-US" sz="969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FEB0CA6B-0073-45BC-9C36-8AA8B6E405B3}"/>
              </a:ext>
            </a:extLst>
          </p:cNvPr>
          <p:cNvSpPr txBox="1"/>
          <p:nvPr/>
        </p:nvSpPr>
        <p:spPr>
          <a:xfrm>
            <a:off x="3933372" y="781795"/>
            <a:ext cx="513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i="0" dirty="0">
                <a:solidFill>
                  <a:srgbClr val="222222"/>
                </a:solidFill>
                <a:effectLst/>
                <a:latin typeface="-apple-system"/>
              </a:rPr>
              <a:t>問題と課題の違い</a:t>
            </a:r>
            <a:r>
              <a:rPr lang="ja-JP" altLang="en-US" sz="1200" dirty="0"/>
              <a:t/>
            </a:r>
            <a:br>
              <a:rPr lang="ja-JP" altLang="en-US" sz="1200" dirty="0"/>
            </a:br>
            <a:r>
              <a:rPr lang="ja-JP" altLang="en-US" sz="1200" b="0" i="0" dirty="0">
                <a:solidFill>
                  <a:srgbClr val="222222"/>
                </a:solidFill>
                <a:effectLst/>
                <a:latin typeface="-apple-system"/>
              </a:rPr>
              <a:t>・</a:t>
            </a:r>
            <a:r>
              <a:rPr lang="ja-JP" altLang="en-US" sz="1200" b="1" i="0" dirty="0">
                <a:solidFill>
                  <a:srgbClr val="222222"/>
                </a:solidFill>
                <a:effectLst/>
                <a:latin typeface="-apple-system"/>
              </a:rPr>
              <a:t>問題：</a:t>
            </a:r>
            <a:r>
              <a:rPr lang="ja-JP" altLang="en-US" sz="1200" b="0" i="0" dirty="0">
                <a:solidFill>
                  <a:srgbClr val="222222"/>
                </a:solidFill>
                <a:effectLst/>
                <a:latin typeface="-apple-system"/>
              </a:rPr>
              <a:t> </a:t>
            </a:r>
            <a:r>
              <a:rPr lang="en-US" altLang="ja-JP" sz="1200" b="0" i="0" dirty="0">
                <a:solidFill>
                  <a:srgbClr val="222222"/>
                </a:solidFill>
                <a:effectLst/>
                <a:latin typeface="-apple-system"/>
              </a:rPr>
              <a:t>｢</a:t>
            </a:r>
            <a:r>
              <a:rPr lang="ja-JP" altLang="en-US" sz="1200" b="0" i="0" dirty="0">
                <a:solidFill>
                  <a:srgbClr val="222222"/>
                </a:solidFill>
                <a:effectLst/>
                <a:latin typeface="-apple-system"/>
              </a:rPr>
              <a:t>現状</a:t>
            </a:r>
            <a:r>
              <a:rPr lang="en-US" altLang="ja-JP" sz="1200" b="0" i="0" dirty="0">
                <a:solidFill>
                  <a:srgbClr val="222222"/>
                </a:solidFill>
                <a:effectLst/>
                <a:latin typeface="-apple-system"/>
              </a:rPr>
              <a:t>｣ </a:t>
            </a:r>
            <a:r>
              <a:rPr lang="ja-JP" altLang="en-US" sz="1200" b="0" i="0" dirty="0">
                <a:solidFill>
                  <a:srgbClr val="222222"/>
                </a:solidFill>
                <a:effectLst/>
                <a:latin typeface="-apple-system"/>
              </a:rPr>
              <a:t>が </a:t>
            </a:r>
            <a:r>
              <a:rPr lang="en-US" altLang="ja-JP" sz="1200" b="0" i="0" dirty="0">
                <a:solidFill>
                  <a:srgbClr val="222222"/>
                </a:solidFill>
                <a:effectLst/>
                <a:latin typeface="-apple-system"/>
              </a:rPr>
              <a:t>｢</a:t>
            </a:r>
            <a:r>
              <a:rPr lang="ja-JP" altLang="en-US" sz="1200" b="0" i="0" dirty="0">
                <a:solidFill>
                  <a:srgbClr val="222222"/>
                </a:solidFill>
                <a:effectLst/>
                <a:latin typeface="-apple-system"/>
              </a:rPr>
              <a:t>あるべき姿</a:t>
            </a:r>
            <a:r>
              <a:rPr lang="en-US" altLang="ja-JP" sz="1200" b="0" i="0" dirty="0">
                <a:solidFill>
                  <a:srgbClr val="222222"/>
                </a:solidFill>
                <a:effectLst/>
                <a:latin typeface="-apple-system"/>
              </a:rPr>
              <a:t>｣ </a:t>
            </a:r>
            <a:r>
              <a:rPr lang="ja-JP" altLang="en-US" sz="1200" b="0" i="0" dirty="0">
                <a:solidFill>
                  <a:srgbClr val="222222"/>
                </a:solidFill>
                <a:effectLst/>
                <a:latin typeface="-apple-system"/>
              </a:rPr>
              <a:t>になっていない阻害要因</a:t>
            </a:r>
            <a:r>
              <a:rPr lang="ja-JP" altLang="en-US" sz="1200" dirty="0"/>
              <a:t/>
            </a:r>
            <a:br>
              <a:rPr lang="ja-JP" altLang="en-US" sz="1200" dirty="0"/>
            </a:br>
            <a:r>
              <a:rPr lang="ja-JP" altLang="en-US" sz="1200" b="0" i="0" dirty="0">
                <a:solidFill>
                  <a:srgbClr val="222222"/>
                </a:solidFill>
                <a:effectLst/>
                <a:latin typeface="-apple-system"/>
              </a:rPr>
              <a:t>・</a:t>
            </a:r>
            <a:r>
              <a:rPr lang="ja-JP" altLang="en-US" sz="1200" b="1" i="0" dirty="0">
                <a:solidFill>
                  <a:srgbClr val="222222"/>
                </a:solidFill>
                <a:effectLst/>
                <a:latin typeface="-apple-system"/>
              </a:rPr>
              <a:t>課題：</a:t>
            </a:r>
            <a:r>
              <a:rPr lang="ja-JP" altLang="en-US" sz="1200" b="0" i="0" dirty="0">
                <a:solidFill>
                  <a:srgbClr val="222222"/>
                </a:solidFill>
                <a:effectLst/>
                <a:latin typeface="-apple-system"/>
              </a:rPr>
              <a:t>問題 </a:t>
            </a:r>
            <a:r>
              <a:rPr lang="en-US" altLang="ja-JP" sz="1200" b="0" i="0" dirty="0">
                <a:solidFill>
                  <a:srgbClr val="222222"/>
                </a:solidFill>
                <a:effectLst/>
                <a:latin typeface="-apple-system"/>
              </a:rPr>
              <a:t>(</a:t>
            </a:r>
            <a:r>
              <a:rPr lang="ja-JP" altLang="en-US" sz="1200" b="0" i="0" dirty="0">
                <a:solidFill>
                  <a:srgbClr val="222222"/>
                </a:solidFill>
                <a:effectLst/>
                <a:latin typeface="-apple-system"/>
              </a:rPr>
              <a:t>あるべき姿を妨げている要因</a:t>
            </a:r>
            <a:r>
              <a:rPr lang="en-US" altLang="ja-JP" sz="1200" b="0" i="0" dirty="0">
                <a:solidFill>
                  <a:srgbClr val="222222"/>
                </a:solidFill>
                <a:effectLst/>
                <a:latin typeface="-apple-system"/>
              </a:rPr>
              <a:t>) </a:t>
            </a:r>
            <a:r>
              <a:rPr lang="ja-JP" altLang="en-US" sz="1200" b="0" i="0" dirty="0">
                <a:solidFill>
                  <a:srgbClr val="222222"/>
                </a:solidFill>
                <a:effectLst/>
                <a:latin typeface="-apple-system"/>
              </a:rPr>
              <a:t>を解決するためにやること</a:t>
            </a:r>
            <a:endParaRPr kumimoji="1" lang="ja-JP" altLang="en-US" sz="1200" dirty="0"/>
          </a:p>
        </p:txBody>
      </p:sp>
      <p:sp>
        <p:nvSpPr>
          <p:cNvPr id="61" name="正方形/長方形 60"/>
          <p:cNvSpPr/>
          <p:nvPr/>
        </p:nvSpPr>
        <p:spPr>
          <a:xfrm>
            <a:off x="-43656" y="668038"/>
            <a:ext cx="9107488" cy="36513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662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336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テキスト ボックス 2"/>
          <p:cNvSpPr txBox="1">
            <a:spLocks noChangeArrowheads="1"/>
          </p:cNvSpPr>
          <p:nvPr/>
        </p:nvSpPr>
        <p:spPr bwMode="auto">
          <a:xfrm>
            <a:off x="250825" y="765175"/>
            <a:ext cx="86423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b="1" dirty="0">
                <a:latin typeface="HG丸ｺﾞｼｯｸM-PRO" pitchFamily="50" charset="-128"/>
                <a:ea typeface="HG丸ｺﾞｼｯｸM-PRO" pitchFamily="50" charset="-128"/>
              </a:rPr>
              <a:t>アクション展開</a:t>
            </a:r>
            <a:r>
              <a:rPr lang="ja-JP" altLang="en-US" b="1" dirty="0" smtClean="0">
                <a:latin typeface="HG丸ｺﾞｼｯｸM-PRO" pitchFamily="50" charset="-128"/>
                <a:ea typeface="HG丸ｺﾞｼｯｸM-PRO" pitchFamily="50" charset="-128"/>
              </a:rPr>
              <a:t>ワークシート</a:t>
            </a:r>
            <a:r>
              <a:rPr lang="ja-JP" altLang="en-US" b="1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endParaRPr lang="ja-JP" altLang="en-US" sz="12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 bwMode="auto">
          <a:xfrm>
            <a:off x="1912940" y="1698941"/>
            <a:ext cx="1331913" cy="8613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tabLst>
                <a:tab pos="450215" algn="l"/>
              </a:tabLst>
              <a:defRPr/>
            </a:pP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1-1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．</a:t>
            </a:r>
            <a:r>
              <a:rPr lang="ja-JP" altLang="en-US" sz="1100" dirty="0">
                <a:latin typeface="+mn-ea"/>
              </a:rPr>
              <a:t>営業力拡大　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kumimoji="0" lang="ja-JP" altLang="en-US" sz="1100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tabLst>
                <a:tab pos="450215" algn="l"/>
              </a:tabLst>
              <a:defRPr/>
            </a:pPr>
            <a:endParaRPr kumimoji="0" lang="en-US" altLang="ja-JP" sz="1100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 bwMode="auto">
          <a:xfrm>
            <a:off x="1912940" y="3361055"/>
            <a:ext cx="1354138" cy="9683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tabLst>
                <a:tab pos="450215" algn="l"/>
              </a:tabLst>
              <a:defRPr/>
            </a:pPr>
            <a:r>
              <a:rPr kumimoji="0" lang="en-US" altLang="ja-JP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1-</a:t>
            </a:r>
            <a:r>
              <a:rPr kumimoji="0" lang="ja-JP" altLang="en-US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２．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拠点戦略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tabLst>
                <a:tab pos="450215" algn="l"/>
              </a:tabLst>
              <a:defRPr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0" lang="en-US" altLang="ja-JP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kumimoji="0" lang="en-US" altLang="ja-JP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tabLst>
                <a:tab pos="450215" algn="l"/>
              </a:tabLst>
              <a:defRPr/>
            </a:pPr>
            <a:r>
              <a:rPr kumimoji="0" lang="en-US" altLang="ja-JP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kumimoji="0" lang="en-US" altLang="ja-JP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 bwMode="auto">
          <a:xfrm>
            <a:off x="1897700" y="4954905"/>
            <a:ext cx="1393187" cy="9842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tabLst>
                <a:tab pos="450215" algn="l"/>
              </a:tabLst>
              <a:defRPr/>
            </a:pP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1-3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．サービス強化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tabLst>
                <a:tab pos="450215" algn="l"/>
              </a:tabLst>
              <a:defRPr/>
            </a:pP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10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xxxx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サービス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tabLst>
                <a:tab pos="450215" algn="l"/>
              </a:tabLst>
              <a:defRPr/>
            </a:pP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・○○○サービス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tabLst>
                <a:tab pos="450215" algn="l"/>
              </a:tabLst>
              <a:defRPr/>
            </a:pP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 bwMode="auto">
          <a:xfrm>
            <a:off x="3616328" y="2262320"/>
            <a:ext cx="3489324" cy="499267"/>
          </a:xfrm>
          <a:prstGeom prst="rect">
            <a:avLst/>
          </a:prstGeom>
          <a:solidFill>
            <a:srgbClr val="D0F9FE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en-US" altLang="ja-JP" sz="900" dirty="0">
                <a:latin typeface="+mn-ea"/>
              </a:rPr>
              <a:t>1-1-2</a:t>
            </a:r>
            <a:r>
              <a:rPr lang="ja-JP" altLang="en-US" sz="900" dirty="0">
                <a:latin typeface="+mn-ea"/>
              </a:rPr>
              <a:t>．専任営業の確保</a:t>
            </a:r>
            <a:endParaRPr lang="en-US" altLang="ja-JP" sz="900" dirty="0">
              <a:latin typeface="+mn-ea"/>
            </a:endParaRPr>
          </a:p>
          <a:p>
            <a:pPr>
              <a:defRPr/>
            </a:pPr>
            <a:r>
              <a:rPr lang="ja-JP" altLang="en-US" sz="900" dirty="0">
                <a:latin typeface="+mn-ea"/>
              </a:rPr>
              <a:t>　　　①他部署から</a:t>
            </a:r>
            <a:r>
              <a:rPr lang="ja-JP" altLang="en-US" sz="900" dirty="0" smtClean="0">
                <a:latin typeface="+mn-ea"/>
              </a:rPr>
              <a:t>リーダー移動</a:t>
            </a:r>
            <a:endParaRPr lang="en-US" altLang="ja-JP" sz="900" dirty="0" smtClean="0">
              <a:latin typeface="+mn-ea"/>
            </a:endParaRPr>
          </a:p>
          <a:p>
            <a:pPr>
              <a:defRPr/>
            </a:pPr>
            <a:r>
              <a:rPr lang="ja-JP" altLang="en-US" sz="900" dirty="0">
                <a:latin typeface="+mn-ea"/>
              </a:rPr>
              <a:t>　　　②営業　</a:t>
            </a:r>
            <a:r>
              <a:rPr lang="en-US" altLang="ja-JP" sz="900" dirty="0" smtClean="0">
                <a:latin typeface="+mn-ea"/>
              </a:rPr>
              <a:t>xx</a:t>
            </a:r>
            <a:r>
              <a:rPr lang="ja-JP" altLang="en-US" sz="900" dirty="0" smtClean="0">
                <a:latin typeface="+mn-ea"/>
              </a:rPr>
              <a:t>期</a:t>
            </a:r>
            <a:r>
              <a:rPr lang="ja-JP" altLang="en-US" sz="900" dirty="0">
                <a:latin typeface="+mn-ea"/>
              </a:rPr>
              <a:t>：</a:t>
            </a:r>
            <a:r>
              <a:rPr lang="en-US" altLang="ja-JP" sz="900" dirty="0">
                <a:latin typeface="+mn-ea"/>
              </a:rPr>
              <a:t>1</a:t>
            </a:r>
            <a:r>
              <a:rPr lang="ja-JP" altLang="en-US" sz="900" dirty="0">
                <a:latin typeface="+mn-ea"/>
              </a:rPr>
              <a:t>名、</a:t>
            </a:r>
            <a:r>
              <a:rPr lang="en-US" altLang="ja-JP" sz="900" dirty="0">
                <a:latin typeface="+mn-ea"/>
              </a:rPr>
              <a:t>52</a:t>
            </a:r>
            <a:r>
              <a:rPr lang="ja-JP" altLang="en-US" sz="900" dirty="0">
                <a:latin typeface="+mn-ea"/>
              </a:rPr>
              <a:t>期：</a:t>
            </a:r>
            <a:r>
              <a:rPr lang="en-US" altLang="ja-JP" sz="900" dirty="0">
                <a:latin typeface="+mn-ea"/>
              </a:rPr>
              <a:t>2</a:t>
            </a:r>
            <a:r>
              <a:rPr lang="ja-JP" altLang="en-US" sz="900" dirty="0">
                <a:latin typeface="+mn-ea"/>
              </a:rPr>
              <a:t>名</a:t>
            </a:r>
            <a:endParaRPr lang="en-US" altLang="ja-JP" sz="900" dirty="0">
              <a:latin typeface="+mn-ea"/>
            </a:endParaRPr>
          </a:p>
        </p:txBody>
      </p:sp>
      <p:sp>
        <p:nvSpPr>
          <p:cNvPr id="58" name="テキスト ボックス 57"/>
          <p:cNvSpPr txBox="1"/>
          <p:nvPr/>
        </p:nvSpPr>
        <p:spPr bwMode="auto">
          <a:xfrm>
            <a:off x="3616328" y="2819396"/>
            <a:ext cx="3489324" cy="45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en-US" altLang="ja-JP" sz="900" dirty="0">
                <a:solidFill>
                  <a:srgbClr val="FF0000"/>
                </a:solidFill>
                <a:latin typeface="+mn-ea"/>
              </a:rPr>
              <a:t>1-1-3.</a:t>
            </a:r>
            <a:r>
              <a:rPr lang="ja-JP" altLang="en-US" sz="900" dirty="0">
                <a:solidFill>
                  <a:srgbClr val="FF0000"/>
                </a:solidFill>
                <a:latin typeface="+mn-ea"/>
              </a:rPr>
              <a:t>まずは</a:t>
            </a:r>
            <a:r>
              <a:rPr lang="en-US" altLang="ja-JP" sz="900" dirty="0">
                <a:solidFill>
                  <a:srgbClr val="FF0000"/>
                </a:solidFill>
                <a:latin typeface="+mn-ea"/>
              </a:rPr>
              <a:t>50</a:t>
            </a:r>
            <a:r>
              <a:rPr lang="ja-JP" altLang="en-US" sz="900" dirty="0">
                <a:solidFill>
                  <a:srgbClr val="FF0000"/>
                </a:solidFill>
                <a:latin typeface="+mn-ea"/>
              </a:rPr>
              <a:t>期できること</a:t>
            </a:r>
            <a:endParaRPr lang="en-US" altLang="ja-JP" sz="900" dirty="0">
              <a:solidFill>
                <a:srgbClr val="FF0000"/>
              </a:solidFill>
              <a:latin typeface="+mn-ea"/>
            </a:endParaRPr>
          </a:p>
          <a:p>
            <a:pPr>
              <a:defRPr/>
            </a:pPr>
            <a:r>
              <a:rPr lang="ja-JP" altLang="en-US" sz="900" dirty="0">
                <a:solidFill>
                  <a:srgbClr val="FF0000"/>
                </a:solidFill>
                <a:latin typeface="+mn-ea"/>
              </a:rPr>
              <a:t>　　　</a:t>
            </a:r>
            <a:r>
              <a:rPr lang="ja-JP" altLang="en-US" sz="900" dirty="0" smtClean="0">
                <a:solidFill>
                  <a:srgbClr val="FF0000"/>
                </a:solidFill>
                <a:latin typeface="+mn-ea"/>
              </a:rPr>
              <a:t>①現場要員を採用し</a:t>
            </a:r>
            <a:r>
              <a:rPr lang="ja-JP" altLang="en-US" sz="900" dirty="0">
                <a:solidFill>
                  <a:srgbClr val="FF0000"/>
                </a:solidFill>
                <a:latin typeface="+mn-ea"/>
              </a:rPr>
              <a:t>、現場から営業へ移す</a:t>
            </a:r>
            <a:endParaRPr lang="en-US" altLang="ja-JP" sz="900" dirty="0">
              <a:solidFill>
                <a:srgbClr val="FF0000"/>
              </a:solidFill>
              <a:latin typeface="+mn-ea"/>
            </a:endParaRPr>
          </a:p>
          <a:p>
            <a:pPr>
              <a:defRPr/>
            </a:pPr>
            <a:r>
              <a:rPr lang="ja-JP" altLang="en-US" sz="900" dirty="0">
                <a:solidFill>
                  <a:srgbClr val="FF0000"/>
                </a:solidFill>
                <a:latin typeface="+mn-ea"/>
              </a:rPr>
              <a:t>　　　②営業教育　　　　　　　　　　詳細：ページ８</a:t>
            </a:r>
          </a:p>
        </p:txBody>
      </p:sp>
      <p:grpSp>
        <p:nvGrpSpPr>
          <p:cNvPr id="32784" name="グループ化 18"/>
          <p:cNvGrpSpPr>
            <a:grpSpLocks/>
          </p:cNvGrpSpPr>
          <p:nvPr/>
        </p:nvGrpSpPr>
        <p:grpSpPr bwMode="auto">
          <a:xfrm>
            <a:off x="3608391" y="3330893"/>
            <a:ext cx="3505213" cy="1536699"/>
            <a:chOff x="5756818" y="857263"/>
            <a:chExt cx="3103282" cy="1898437"/>
          </a:xfrm>
        </p:grpSpPr>
        <p:sp>
          <p:nvSpPr>
            <p:cNvPr id="53" name="テキスト ボックス 52"/>
            <p:cNvSpPr txBox="1"/>
            <p:nvPr/>
          </p:nvSpPr>
          <p:spPr>
            <a:xfrm>
              <a:off x="5756819" y="857263"/>
              <a:ext cx="3103281" cy="5609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r>
                <a:rPr lang="en-US" altLang="ja-JP" sz="900" dirty="0">
                  <a:latin typeface="+mn-ea"/>
                </a:rPr>
                <a:t>1-2-1.</a:t>
              </a:r>
              <a:r>
                <a:rPr lang="ja-JP" altLang="en-US" sz="900" dirty="0">
                  <a:latin typeface="+mn-ea"/>
                </a:rPr>
                <a:t>　</a:t>
              </a:r>
              <a:r>
                <a:rPr lang="zh-CN" altLang="en-US" sz="900" dirty="0">
                  <a:latin typeface="+mn-ea"/>
                </a:rPr>
                <a:t>既存拠点売上拡大</a:t>
              </a:r>
            </a:p>
            <a:p>
              <a:pPr>
                <a:defRPr/>
              </a:pPr>
              <a:r>
                <a:rPr lang="ja-JP" altLang="en-US" sz="900" dirty="0">
                  <a:latin typeface="+mn-ea"/>
                </a:rPr>
                <a:t>　　①チラシ作戦　</a:t>
              </a:r>
              <a:r>
                <a:rPr lang="ja-JP" altLang="en-US" sz="9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（現チラシの見直し、差別化訴求の工夫）</a:t>
              </a:r>
              <a:endParaRPr lang="en-US" altLang="ja-JP" sz="900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pPr>
                <a:defRPr/>
              </a:pPr>
              <a:r>
                <a:rPr lang="ja-JP" altLang="en-US" sz="9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　</a:t>
              </a:r>
              <a:r>
                <a:rPr lang="ja-JP" altLang="en-US" sz="900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 ②</a:t>
              </a:r>
              <a:r>
                <a:rPr lang="ja-JP" altLang="en-US" sz="9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チラシ持参でお歳暮訪問</a:t>
              </a:r>
              <a:endParaRPr lang="en-US" altLang="ja-JP" sz="900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pPr>
                <a:defRPr/>
              </a:pPr>
              <a:r>
                <a:rPr lang="ja-JP" altLang="en-US" sz="9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　　</a:t>
              </a:r>
            </a:p>
            <a:p>
              <a:pPr>
                <a:defRPr/>
              </a:pPr>
              <a:r>
                <a:rPr lang="ja-JP" altLang="en-US" sz="900" dirty="0">
                  <a:latin typeface="+mn-ea"/>
                </a:rPr>
                <a:t>　　　　　</a:t>
              </a:r>
            </a:p>
          </p:txBody>
        </p:sp>
        <p:sp>
          <p:nvSpPr>
            <p:cNvPr id="54" name="テキスト ボックス 53"/>
            <p:cNvSpPr txBox="1"/>
            <p:nvPr/>
          </p:nvSpPr>
          <p:spPr>
            <a:xfrm>
              <a:off x="5756818" y="1527991"/>
              <a:ext cx="3103281" cy="56286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r>
                <a:rPr lang="en-US" altLang="ja-JP" sz="900" dirty="0">
                  <a:latin typeface="+mn-ea"/>
                </a:rPr>
                <a:t>1-2-2</a:t>
              </a:r>
              <a:r>
                <a:rPr lang="ja-JP" altLang="en-US" sz="900" dirty="0">
                  <a:latin typeface="+mn-ea"/>
                </a:rPr>
                <a:t>　既存顧客からの紹介を増やす。</a:t>
              </a:r>
              <a:endParaRPr lang="en-US" altLang="ja-JP" sz="900" dirty="0">
                <a:latin typeface="+mn-ea"/>
              </a:endParaRPr>
            </a:p>
            <a:p>
              <a:pPr>
                <a:defRPr/>
              </a:pPr>
              <a:r>
                <a:rPr lang="ja-JP" altLang="en-US" sz="900" dirty="0">
                  <a:latin typeface="+mn-ea"/>
                </a:rPr>
                <a:t>　　　　そのために、顧客の信頼を得る活動</a:t>
              </a:r>
              <a:r>
                <a:rPr lang="ja-JP" altLang="en-US" sz="900" dirty="0">
                  <a:solidFill>
                    <a:srgbClr val="FF0000"/>
                  </a:solidFill>
                  <a:latin typeface="+mn-ea"/>
                </a:rPr>
                <a:t>？</a:t>
              </a:r>
              <a:endParaRPr lang="en-US" altLang="ja-JP" sz="900" dirty="0">
                <a:solidFill>
                  <a:srgbClr val="FF0000"/>
                </a:solidFill>
                <a:latin typeface="+mn-ea"/>
              </a:endParaRPr>
            </a:p>
            <a:p>
              <a:pPr>
                <a:defRPr/>
              </a:pPr>
              <a:r>
                <a:rPr lang="en-US" altLang="ja-JP" sz="900" dirty="0">
                  <a:latin typeface="+mn-ea"/>
                </a:rPr>
                <a:t>.</a:t>
              </a:r>
              <a:r>
                <a:rPr lang="ja-JP" altLang="en-US" sz="900" dirty="0">
                  <a:latin typeface="+mn-ea"/>
                </a:rPr>
                <a:t>　　</a:t>
              </a:r>
            </a:p>
          </p:txBody>
        </p:sp>
        <p:sp>
          <p:nvSpPr>
            <p:cNvPr id="55" name="テキスト ボックス 54"/>
            <p:cNvSpPr txBox="1"/>
            <p:nvPr/>
          </p:nvSpPr>
          <p:spPr>
            <a:xfrm>
              <a:off x="5756818" y="2194798"/>
              <a:ext cx="3103281" cy="560902"/>
            </a:xfrm>
            <a:prstGeom prst="rect">
              <a:avLst/>
            </a:prstGeom>
            <a:solidFill>
              <a:srgbClr val="D0F9FE"/>
            </a:solidFill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r>
                <a:rPr lang="en-US" altLang="ja-JP" sz="900" dirty="0">
                  <a:latin typeface="+mn-ea"/>
                </a:rPr>
                <a:t>1-2-3.</a:t>
              </a:r>
              <a:r>
                <a:rPr lang="ja-JP" altLang="en-US" sz="900" dirty="0">
                  <a:latin typeface="+mn-ea"/>
                </a:rPr>
                <a:t>　</a:t>
              </a:r>
              <a:r>
                <a:rPr lang="zh-CN" altLang="en-US" sz="900" dirty="0" smtClean="0">
                  <a:latin typeface="+mn-ea"/>
                </a:rPr>
                <a:t>拠点</a:t>
              </a:r>
              <a:r>
                <a:rPr lang="zh-CN" altLang="en-US" sz="900" dirty="0">
                  <a:latin typeface="+mn-ea"/>
                </a:rPr>
                <a:t>拡大</a:t>
              </a:r>
              <a:endParaRPr lang="en-US" altLang="zh-CN" sz="900" dirty="0">
                <a:latin typeface="+mn-ea"/>
              </a:endParaRPr>
            </a:p>
            <a:p>
              <a:pPr>
                <a:defRPr/>
              </a:pPr>
              <a:r>
                <a:rPr lang="ja-JP" altLang="en-US" sz="900" dirty="0">
                  <a:latin typeface="+mn-ea"/>
                </a:rPr>
                <a:t>　　①拡大拠点候補地の選定（地域環境調査、見込客候補調査）　　</a:t>
              </a:r>
            </a:p>
            <a:p>
              <a:pPr>
                <a:defRPr/>
              </a:pPr>
              <a:r>
                <a:rPr lang="en-US" altLang="ja-JP" sz="900" dirty="0">
                  <a:latin typeface="+mn-ea"/>
                </a:rPr>
                <a:t>.</a:t>
              </a:r>
              <a:r>
                <a:rPr lang="ja-JP" altLang="en-US" sz="900" dirty="0">
                  <a:latin typeface="+mn-ea"/>
                </a:rPr>
                <a:t>　</a:t>
              </a:r>
            </a:p>
          </p:txBody>
        </p:sp>
      </p:grpSp>
      <p:grpSp>
        <p:nvGrpSpPr>
          <p:cNvPr id="32785" name="グループ化 19"/>
          <p:cNvGrpSpPr>
            <a:grpSpLocks/>
          </p:cNvGrpSpPr>
          <p:nvPr/>
        </p:nvGrpSpPr>
        <p:grpSpPr bwMode="auto">
          <a:xfrm>
            <a:off x="3608391" y="4940617"/>
            <a:ext cx="3490296" cy="1538288"/>
            <a:chOff x="5756818" y="856206"/>
            <a:chExt cx="2200802" cy="1900400"/>
          </a:xfrm>
        </p:grpSpPr>
        <p:sp>
          <p:nvSpPr>
            <p:cNvPr id="50" name="テキスト ボックス 49"/>
            <p:cNvSpPr txBox="1"/>
            <p:nvPr/>
          </p:nvSpPr>
          <p:spPr>
            <a:xfrm>
              <a:off x="5756819" y="856206"/>
              <a:ext cx="2200801" cy="56286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r>
                <a:rPr lang="en-US" altLang="ja-JP" sz="900" dirty="0">
                  <a:latin typeface="+mn-ea"/>
                </a:rPr>
                <a:t>1-3-1.</a:t>
              </a:r>
              <a:r>
                <a:rPr lang="ja-JP" altLang="en-US" sz="900" dirty="0">
                  <a:latin typeface="+mn-ea"/>
                </a:rPr>
                <a:t>市場調査、ニーズ調査　（</a:t>
              </a:r>
              <a:r>
                <a:rPr lang="en-US" altLang="ja-JP" sz="900" dirty="0">
                  <a:latin typeface="+mn-ea"/>
                </a:rPr>
                <a:t>MD</a:t>
              </a:r>
              <a:r>
                <a:rPr lang="ja-JP" altLang="en-US" sz="900" dirty="0">
                  <a:latin typeface="+mn-ea"/>
                </a:rPr>
                <a:t>プロジェクトに参加）　</a:t>
              </a:r>
            </a:p>
            <a:p>
              <a:pPr>
                <a:defRPr/>
              </a:pPr>
              <a:endParaRPr lang="ja-JP" altLang="en-US" sz="900" dirty="0">
                <a:latin typeface="+mn-ea"/>
              </a:endParaRP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5756818" y="1528897"/>
              <a:ext cx="2200801" cy="56090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r>
                <a:rPr lang="en-US" altLang="ja-JP" sz="900" dirty="0">
                  <a:latin typeface="+mn-ea"/>
                </a:rPr>
                <a:t>1-3-2.</a:t>
              </a:r>
              <a:r>
                <a:rPr lang="ja-JP" altLang="en-US" sz="900" dirty="0">
                  <a:latin typeface="+mn-ea"/>
                </a:rPr>
                <a:t>　具体的なアクションへ落とす作戦会議開催</a:t>
              </a:r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5756818" y="2193742"/>
              <a:ext cx="2200801" cy="56286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r>
                <a:rPr lang="en-US" altLang="ja-JP" sz="900" dirty="0">
                  <a:latin typeface="+mn-ea"/>
                </a:rPr>
                <a:t>1-3-3.</a:t>
              </a:r>
              <a:r>
                <a:rPr lang="ja-JP" altLang="en-US" sz="900" dirty="0">
                  <a:latin typeface="+mn-ea"/>
                </a:rPr>
                <a:t>　新規買いシステムの要件定義　　</a:t>
              </a:r>
            </a:p>
          </p:txBody>
        </p:sp>
      </p:grpSp>
      <p:sp>
        <p:nvSpPr>
          <p:cNvPr id="21" name="テキスト ボックス 20"/>
          <p:cNvSpPr txBox="1"/>
          <p:nvPr/>
        </p:nvSpPr>
        <p:spPr bwMode="auto">
          <a:xfrm>
            <a:off x="7150103" y="1694031"/>
            <a:ext cx="563562" cy="4811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r>
              <a:rPr lang="en-US" altLang="ja-JP" sz="969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xxx</a:t>
            </a:r>
            <a:endParaRPr lang="en-US" altLang="ja-JP" sz="969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>
              <a:defRPr/>
            </a:pPr>
            <a:r>
              <a:rPr lang="ja-JP" altLang="en-US" sz="969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○○</a:t>
            </a:r>
            <a:endParaRPr lang="ja-JP" altLang="en-US" sz="969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 bwMode="auto">
          <a:xfrm>
            <a:off x="7143753" y="2271235"/>
            <a:ext cx="563562" cy="4270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r>
              <a:rPr lang="ja-JP" altLang="en-US" sz="969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△</a:t>
            </a:r>
            <a:r>
              <a:rPr lang="ja-JP" altLang="en-US" sz="969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△</a:t>
            </a:r>
            <a:endParaRPr lang="ja-JP" altLang="en-US" sz="969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 bwMode="auto">
          <a:xfrm>
            <a:off x="7163124" y="3345180"/>
            <a:ext cx="581022" cy="4254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r>
              <a:rPr lang="en-US" altLang="ja-JP" sz="969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xxx</a:t>
            </a:r>
          </a:p>
          <a:p>
            <a:pPr algn="ctr">
              <a:defRPr/>
            </a:pPr>
            <a:r>
              <a:rPr lang="ja-JP" altLang="en-US" sz="969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○○</a:t>
            </a:r>
          </a:p>
        </p:txBody>
      </p:sp>
      <p:sp>
        <p:nvSpPr>
          <p:cNvPr id="25" name="テキスト ボックス 24"/>
          <p:cNvSpPr txBox="1"/>
          <p:nvPr/>
        </p:nvSpPr>
        <p:spPr bwMode="auto">
          <a:xfrm>
            <a:off x="7165342" y="3869055"/>
            <a:ext cx="563563" cy="4270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endParaRPr lang="ja-JP" altLang="en-US" sz="969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 bwMode="auto">
          <a:xfrm>
            <a:off x="7165342" y="4434522"/>
            <a:ext cx="563563" cy="4254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r>
              <a:rPr lang="en-US" altLang="ja-JP" sz="969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xxx</a:t>
            </a:r>
          </a:p>
          <a:p>
            <a:pPr algn="ctr">
              <a:defRPr/>
            </a:pPr>
            <a:r>
              <a:rPr lang="ja-JP" altLang="en-US" sz="969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○○</a:t>
            </a:r>
          </a:p>
        </p:txBody>
      </p:sp>
      <p:sp>
        <p:nvSpPr>
          <p:cNvPr id="27" name="テキスト ボックス 26"/>
          <p:cNvSpPr txBox="1"/>
          <p:nvPr/>
        </p:nvSpPr>
        <p:spPr bwMode="auto">
          <a:xfrm>
            <a:off x="7157425" y="4940617"/>
            <a:ext cx="549890" cy="4270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endParaRPr lang="ja-JP" altLang="en-US" sz="969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 bwMode="auto">
          <a:xfrm>
            <a:off x="7165342" y="5494655"/>
            <a:ext cx="548324" cy="4270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endParaRPr lang="ja-JP" altLang="en-US" sz="969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 bwMode="auto">
          <a:xfrm>
            <a:off x="7165342" y="6048693"/>
            <a:ext cx="548324" cy="4270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endParaRPr lang="ja-JP" altLang="en-US" sz="969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 bwMode="auto">
          <a:xfrm>
            <a:off x="7766053" y="1705143"/>
            <a:ext cx="963612" cy="47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ja-JP" altLang="en-US" sz="9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①</a:t>
            </a:r>
            <a:r>
              <a:rPr lang="en-US" altLang="ja-JP" sz="9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12</a:t>
            </a:r>
            <a:r>
              <a:rPr lang="ja-JP" altLang="en-US" sz="9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月初旬</a:t>
            </a:r>
            <a:endParaRPr lang="en-US" altLang="ja-JP" sz="9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defRPr/>
            </a:pPr>
            <a:r>
              <a:rPr lang="ja-JP" altLang="en-US" sz="9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②</a:t>
            </a:r>
            <a:r>
              <a:rPr lang="en-US" altLang="ja-JP" sz="9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11</a:t>
            </a:r>
            <a:r>
              <a:rPr lang="ja-JP" altLang="en-US" sz="9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月末まで</a:t>
            </a:r>
            <a:endParaRPr lang="en-US" altLang="ja-JP" sz="9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defRPr/>
            </a:pPr>
            <a:r>
              <a:rPr lang="ja-JP" altLang="en-US" sz="9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③</a:t>
            </a:r>
            <a:r>
              <a:rPr lang="en-US" altLang="ja-JP" sz="9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1</a:t>
            </a:r>
            <a:r>
              <a:rPr lang="ja-JP" altLang="en-US" sz="9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月公開</a:t>
            </a:r>
          </a:p>
        </p:txBody>
      </p:sp>
      <p:sp>
        <p:nvSpPr>
          <p:cNvPr id="32" name="テキスト ボックス 31"/>
          <p:cNvSpPr txBox="1"/>
          <p:nvPr/>
        </p:nvSpPr>
        <p:spPr bwMode="auto">
          <a:xfrm>
            <a:off x="7766053" y="2267267"/>
            <a:ext cx="963612" cy="4254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en-US" altLang="ja-JP" sz="969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xx</a:t>
            </a:r>
            <a:r>
              <a:rPr lang="ja-JP" altLang="en-US" sz="969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期</a:t>
            </a:r>
            <a:r>
              <a:rPr lang="ja-JP" altLang="en-US" sz="969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：準備</a:t>
            </a:r>
            <a:endParaRPr lang="en-US" altLang="ja-JP" sz="969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defRPr/>
            </a:pPr>
            <a:r>
              <a:rPr lang="en-US" altLang="ja-JP" sz="969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xx</a:t>
            </a:r>
            <a:r>
              <a:rPr lang="ja-JP" altLang="en-US" sz="969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期</a:t>
            </a:r>
            <a:r>
              <a:rPr lang="ja-JP" altLang="en-US" sz="969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：①</a:t>
            </a:r>
            <a:r>
              <a:rPr lang="en-US" altLang="ja-JP" sz="969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+1</a:t>
            </a:r>
            <a:r>
              <a:rPr lang="ja-JP" altLang="en-US" sz="969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名</a:t>
            </a:r>
          </a:p>
        </p:txBody>
      </p:sp>
      <p:sp>
        <p:nvSpPr>
          <p:cNvPr id="33" name="テキスト ボックス 32"/>
          <p:cNvSpPr txBox="1"/>
          <p:nvPr/>
        </p:nvSpPr>
        <p:spPr bwMode="auto">
          <a:xfrm>
            <a:off x="7764465" y="2792730"/>
            <a:ext cx="963613" cy="4254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ja-JP" altLang="en-US" sz="969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①</a:t>
            </a:r>
            <a:r>
              <a:rPr lang="en-US" altLang="ja-JP" sz="969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202x/3</a:t>
            </a:r>
            <a:endParaRPr lang="en-US" altLang="ja-JP" sz="969" dirty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defRPr/>
            </a:pPr>
            <a:r>
              <a:rPr lang="ja-JP" altLang="en-US" sz="969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②</a:t>
            </a:r>
            <a:r>
              <a:rPr lang="en-US" altLang="ja-JP" sz="969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202x/4</a:t>
            </a:r>
            <a:r>
              <a:rPr lang="ja-JP" altLang="en-US" sz="969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～</a:t>
            </a:r>
            <a:r>
              <a:rPr lang="en-US" altLang="ja-JP" sz="969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5</a:t>
            </a:r>
            <a:endParaRPr lang="ja-JP" altLang="en-US" sz="969" dirty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 bwMode="auto">
          <a:xfrm>
            <a:off x="7772403" y="3356292"/>
            <a:ext cx="963612" cy="4254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ja-JP" altLang="en-US" sz="969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①</a:t>
            </a:r>
            <a:r>
              <a:rPr lang="en-US" altLang="ja-JP" sz="969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12/11</a:t>
            </a:r>
          </a:p>
          <a:p>
            <a:pPr>
              <a:defRPr/>
            </a:pPr>
            <a:r>
              <a:rPr lang="ja-JP" altLang="en-US" sz="969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②</a:t>
            </a:r>
            <a:r>
              <a:rPr lang="en-US" altLang="ja-JP" sz="969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12/31</a:t>
            </a:r>
          </a:p>
          <a:p>
            <a:pPr>
              <a:defRPr/>
            </a:pPr>
            <a:endParaRPr lang="ja-JP" altLang="en-US" sz="969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 bwMode="auto">
          <a:xfrm>
            <a:off x="7772403" y="3880167"/>
            <a:ext cx="963612" cy="4270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endParaRPr lang="ja-JP" altLang="en-US" sz="969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 bwMode="auto">
          <a:xfrm>
            <a:off x="7772403" y="4453255"/>
            <a:ext cx="963612" cy="4254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r>
              <a:rPr lang="ja-JP" altLang="en-US" sz="969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①</a:t>
            </a:r>
            <a:r>
              <a:rPr lang="en-US" altLang="ja-JP" sz="969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202x/6</a:t>
            </a:r>
            <a:endParaRPr lang="ja-JP" altLang="en-US" sz="969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 bwMode="auto">
          <a:xfrm>
            <a:off x="7764465" y="4951730"/>
            <a:ext cx="963613" cy="4270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endParaRPr lang="ja-JP" altLang="en-US" sz="969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 bwMode="auto">
          <a:xfrm>
            <a:off x="7772403" y="5505767"/>
            <a:ext cx="963612" cy="4270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endParaRPr lang="ja-JP" altLang="en-US" sz="969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 bwMode="auto">
          <a:xfrm>
            <a:off x="7772404" y="6040755"/>
            <a:ext cx="963612" cy="4270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endParaRPr lang="ja-JP" altLang="en-US" sz="969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40" name="カギ線コネクタ 39"/>
          <p:cNvCxnSpPr>
            <a:cxnSpLocks/>
          </p:cNvCxnSpPr>
          <p:nvPr/>
        </p:nvCxnSpPr>
        <p:spPr bwMode="auto">
          <a:xfrm rot="10800000" flipV="1">
            <a:off x="1635131" y="1989453"/>
            <a:ext cx="257174" cy="1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カギ線コネクタ 40"/>
          <p:cNvCxnSpPr/>
          <p:nvPr/>
        </p:nvCxnSpPr>
        <p:spPr bwMode="auto">
          <a:xfrm rot="10800000" flipV="1">
            <a:off x="3265489" y="1981517"/>
            <a:ext cx="365125" cy="0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カギ線コネクタ 41"/>
          <p:cNvCxnSpPr/>
          <p:nvPr/>
        </p:nvCxnSpPr>
        <p:spPr bwMode="auto">
          <a:xfrm rot="10800000" flipV="1">
            <a:off x="3267078" y="3608705"/>
            <a:ext cx="365125" cy="0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カギ線コネクタ 42"/>
          <p:cNvCxnSpPr>
            <a:cxnSpLocks/>
            <a:stCxn id="50" idx="1"/>
          </p:cNvCxnSpPr>
          <p:nvPr/>
        </p:nvCxnSpPr>
        <p:spPr bwMode="auto">
          <a:xfrm rot="10800000" flipV="1">
            <a:off x="3290889" y="5168424"/>
            <a:ext cx="317505" cy="8102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カギ線コネクタ 43"/>
          <p:cNvCxnSpPr>
            <a:cxnSpLocks/>
            <a:stCxn id="56" idx="1"/>
          </p:cNvCxnSpPr>
          <p:nvPr/>
        </p:nvCxnSpPr>
        <p:spPr bwMode="auto">
          <a:xfrm rot="10800000">
            <a:off x="3417098" y="1989454"/>
            <a:ext cx="199230" cy="522500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>
            <a:cxnSpLocks/>
          </p:cNvCxnSpPr>
          <p:nvPr/>
        </p:nvCxnSpPr>
        <p:spPr bwMode="auto">
          <a:xfrm>
            <a:off x="3401704" y="2640469"/>
            <a:ext cx="234395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カギ線コネクタ 45"/>
          <p:cNvCxnSpPr/>
          <p:nvPr/>
        </p:nvCxnSpPr>
        <p:spPr bwMode="auto">
          <a:xfrm rot="16200000" flipV="1">
            <a:off x="3005944" y="4038122"/>
            <a:ext cx="1038225" cy="176214"/>
          </a:xfrm>
          <a:prstGeom prst="bentConnector3">
            <a:avLst>
              <a:gd name="adj1" fmla="val -37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 bwMode="auto">
          <a:xfrm flipH="1">
            <a:off x="3436942" y="4086542"/>
            <a:ext cx="174626" cy="1111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カギ線コネクタ 47"/>
          <p:cNvCxnSpPr/>
          <p:nvPr/>
        </p:nvCxnSpPr>
        <p:spPr bwMode="auto">
          <a:xfrm rot="16200000" flipV="1">
            <a:off x="3041662" y="5589904"/>
            <a:ext cx="1038225" cy="174626"/>
          </a:xfrm>
          <a:prstGeom prst="bentConnector3">
            <a:avLst>
              <a:gd name="adj1" fmla="val -37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 bwMode="auto">
          <a:xfrm flipH="1">
            <a:off x="3452201" y="5669450"/>
            <a:ext cx="173037" cy="1111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テキスト ボックス 58"/>
          <p:cNvSpPr txBox="1"/>
          <p:nvPr/>
        </p:nvSpPr>
        <p:spPr>
          <a:xfrm>
            <a:off x="0" y="192091"/>
            <a:ext cx="914400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アクションの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設定  </a:t>
            </a:r>
            <a:endParaRPr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60" name="カギ線コネクタ 59"/>
          <p:cNvCxnSpPr>
            <a:cxnSpLocks/>
          </p:cNvCxnSpPr>
          <p:nvPr/>
        </p:nvCxnSpPr>
        <p:spPr bwMode="auto">
          <a:xfrm rot="10800000">
            <a:off x="1746082" y="1989456"/>
            <a:ext cx="166859" cy="3457574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矢印コネクタ 3"/>
          <p:cNvCxnSpPr>
            <a:stCxn id="16" idx="1"/>
          </p:cNvCxnSpPr>
          <p:nvPr/>
        </p:nvCxnSpPr>
        <p:spPr>
          <a:xfrm flipH="1" flipV="1">
            <a:off x="1746069" y="3845245"/>
            <a:ext cx="166871" cy="1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700EE05A-BC8C-4CF0-B99D-018D2D19AAB6}"/>
              </a:ext>
            </a:extLst>
          </p:cNvPr>
          <p:cNvSpPr txBox="1"/>
          <p:nvPr/>
        </p:nvSpPr>
        <p:spPr bwMode="auto">
          <a:xfrm>
            <a:off x="111123" y="1723475"/>
            <a:ext cx="1508448" cy="12178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．Ｘｘｘ事業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105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ビジネス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拡大</a:t>
            </a:r>
            <a:endParaRPr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目標：顧客拡大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</a:t>
            </a:r>
            <a:r>
              <a:rPr lang="zh-CN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全体</a:t>
            </a:r>
            <a:r>
              <a:rPr lang="en-US" altLang="zh-CN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300</a:t>
            </a:r>
            <a:r>
              <a:rPr lang="zh-CN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件／年</a:t>
            </a:r>
          </a:p>
          <a:p>
            <a:pPr>
              <a:defRPr/>
            </a:pP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zh-CN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xx   </a:t>
            </a:r>
            <a:r>
              <a:rPr lang="zh-CN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zh-CN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zh-CN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件／年</a:t>
            </a:r>
          </a:p>
          <a:p>
            <a:pPr>
              <a:defRPr/>
            </a:pP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9D136A62-B4F4-4179-9636-670EC6938061}"/>
              </a:ext>
            </a:extLst>
          </p:cNvPr>
          <p:cNvSpPr txBox="1"/>
          <p:nvPr/>
        </p:nvSpPr>
        <p:spPr bwMode="auto">
          <a:xfrm>
            <a:off x="111123" y="1279525"/>
            <a:ext cx="1554168" cy="2414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969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何を（課題、目標）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F468E79A-A2AD-4861-9859-76503223BAB7}"/>
              </a:ext>
            </a:extLst>
          </p:cNvPr>
          <p:cNvSpPr txBox="1"/>
          <p:nvPr/>
        </p:nvSpPr>
        <p:spPr bwMode="auto">
          <a:xfrm>
            <a:off x="2008191" y="1279525"/>
            <a:ext cx="1266825" cy="2413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969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そのために何を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8B4FF60A-08F1-4726-AD21-20F46700462B}"/>
              </a:ext>
            </a:extLst>
          </p:cNvPr>
          <p:cNvSpPr txBox="1"/>
          <p:nvPr/>
        </p:nvSpPr>
        <p:spPr bwMode="auto">
          <a:xfrm>
            <a:off x="3616328" y="1279525"/>
            <a:ext cx="3490913" cy="2413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969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そのために何を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="" xmlns:a16="http://schemas.microsoft.com/office/drawing/2014/main" id="{C0B79E49-3F8C-4505-A058-BCC4F9788153}"/>
              </a:ext>
            </a:extLst>
          </p:cNvPr>
          <p:cNvSpPr txBox="1"/>
          <p:nvPr/>
        </p:nvSpPr>
        <p:spPr bwMode="auto">
          <a:xfrm>
            <a:off x="7158041" y="1279525"/>
            <a:ext cx="563562" cy="2413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969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担当</a:t>
            </a:r>
          </a:p>
        </p:txBody>
      </p:sp>
      <p:sp>
        <p:nvSpPr>
          <p:cNvPr id="18" name="左矢印 11">
            <a:extLst>
              <a:ext uri="{FF2B5EF4-FFF2-40B4-BE49-F238E27FC236}">
                <a16:creationId xmlns="" xmlns:a16="http://schemas.microsoft.com/office/drawing/2014/main" id="{94EA1DBC-5A78-4F4C-8BF8-A0AA2CC3FC26}"/>
              </a:ext>
            </a:extLst>
          </p:cNvPr>
          <p:cNvSpPr/>
          <p:nvPr/>
        </p:nvSpPr>
        <p:spPr bwMode="auto">
          <a:xfrm>
            <a:off x="1735141" y="1350962"/>
            <a:ext cx="185737" cy="177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305" tIns="31652" rIns="63305" bIns="31652" anchor="ctr"/>
          <a:lstStyle/>
          <a:p>
            <a:pPr algn="ctr">
              <a:defRPr/>
            </a:pPr>
            <a:endParaRPr lang="ja-JP" altLang="en-US" sz="1246"/>
          </a:p>
        </p:txBody>
      </p:sp>
      <p:sp>
        <p:nvSpPr>
          <p:cNvPr id="19" name="左矢印 12">
            <a:extLst>
              <a:ext uri="{FF2B5EF4-FFF2-40B4-BE49-F238E27FC236}">
                <a16:creationId xmlns="" xmlns:a16="http://schemas.microsoft.com/office/drawing/2014/main" id="{5A307F08-7405-4988-9F6B-39221F199C52}"/>
              </a:ext>
            </a:extLst>
          </p:cNvPr>
          <p:cNvSpPr/>
          <p:nvPr/>
        </p:nvSpPr>
        <p:spPr bwMode="auto">
          <a:xfrm>
            <a:off x="3324228" y="1343025"/>
            <a:ext cx="185738" cy="177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305" tIns="31652" rIns="63305" bIns="31652" anchor="ctr"/>
          <a:lstStyle/>
          <a:p>
            <a:pPr algn="ctr">
              <a:defRPr/>
            </a:pPr>
            <a:endParaRPr lang="ja-JP" altLang="en-US" sz="1246"/>
          </a:p>
        </p:txBody>
      </p:sp>
      <p:sp>
        <p:nvSpPr>
          <p:cNvPr id="20" name="テキスト ボックス 19">
            <a:extLst>
              <a:ext uri="{FF2B5EF4-FFF2-40B4-BE49-F238E27FC236}">
                <a16:creationId xmlns="" xmlns:a16="http://schemas.microsoft.com/office/drawing/2014/main" id="{07775162-4FBD-4F2A-8E52-134C7A5183B6}"/>
              </a:ext>
            </a:extLst>
          </p:cNvPr>
          <p:cNvSpPr txBox="1"/>
          <p:nvPr/>
        </p:nvSpPr>
        <p:spPr bwMode="auto">
          <a:xfrm>
            <a:off x="7772403" y="1279525"/>
            <a:ext cx="963613" cy="2413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969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いつまでに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="" xmlns:a16="http://schemas.microsoft.com/office/drawing/2014/main" id="{C661A0FC-2484-4361-B2DD-118EBF96911A}"/>
              </a:ext>
            </a:extLst>
          </p:cNvPr>
          <p:cNvSpPr txBox="1"/>
          <p:nvPr/>
        </p:nvSpPr>
        <p:spPr bwMode="auto">
          <a:xfrm>
            <a:off x="7155822" y="2785110"/>
            <a:ext cx="581021" cy="45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r>
              <a:rPr lang="en-US" altLang="ja-JP" sz="969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xxx</a:t>
            </a:r>
          </a:p>
          <a:p>
            <a:pPr algn="ctr">
              <a:defRPr/>
            </a:pPr>
            <a:r>
              <a:rPr lang="ja-JP" altLang="en-US" sz="969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○</a:t>
            </a:r>
            <a:r>
              <a:rPr lang="ja-JP" altLang="en-US" sz="969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○</a:t>
            </a:r>
            <a:endParaRPr lang="ja-JP" altLang="en-US" sz="969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="" xmlns:a16="http://schemas.microsoft.com/office/drawing/2014/main" id="{2B39A86C-9B4B-44FD-9A1E-0D0642693202}"/>
              </a:ext>
            </a:extLst>
          </p:cNvPr>
          <p:cNvSpPr txBox="1"/>
          <p:nvPr/>
        </p:nvSpPr>
        <p:spPr bwMode="auto">
          <a:xfrm>
            <a:off x="3609500" y="1679998"/>
            <a:ext cx="3489324" cy="492497"/>
          </a:xfrm>
          <a:prstGeom prst="rect">
            <a:avLst/>
          </a:prstGeom>
          <a:solidFill>
            <a:srgbClr val="D0F9FE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en-US" altLang="ja-JP" sz="900" dirty="0">
                <a:latin typeface="+mn-ea"/>
              </a:rPr>
              <a:t>1-1-1.</a:t>
            </a:r>
            <a:r>
              <a:rPr lang="ja-JP" altLang="en-US" sz="900" dirty="0">
                <a:latin typeface="+mn-ea"/>
              </a:rPr>
              <a:t>　ホームページ作戦　</a:t>
            </a:r>
            <a:endParaRPr lang="en-US" altLang="ja-JP" sz="900" dirty="0">
              <a:latin typeface="+mn-ea"/>
            </a:endParaRPr>
          </a:p>
          <a:p>
            <a:pPr>
              <a:defRPr/>
            </a:pPr>
            <a:r>
              <a:rPr lang="ja-JP" altLang="en-US" sz="900" dirty="0">
                <a:latin typeface="+mn-ea"/>
                <a:ea typeface="ＭＳ 明朝" panose="02020609040205080304" pitchFamily="17" charset="-128"/>
              </a:rPr>
              <a:t>　</a:t>
            </a:r>
            <a:r>
              <a:rPr lang="ja-JP" altLang="en-US" sz="900" dirty="0" smtClean="0">
                <a:latin typeface="+mn-ea"/>
                <a:ea typeface="ＭＳ 明朝" panose="02020609040205080304" pitchFamily="17" charset="-128"/>
              </a:rPr>
              <a:t> ①</a:t>
            </a:r>
            <a:r>
              <a:rPr lang="ja-JP" altLang="en-US" sz="9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基本作成</a:t>
            </a:r>
            <a:r>
              <a:rPr lang="ja-JP" altLang="en-US" sz="9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</a:t>
            </a:r>
            <a:r>
              <a:rPr lang="en-US" altLang="ja-JP" sz="900" dirty="0" err="1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xxxxx</a:t>
            </a:r>
            <a:r>
              <a:rPr lang="ja-JP" altLang="en-US" sz="9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は○○課長</a:t>
            </a:r>
            <a:r>
              <a:rPr lang="ja-JP" altLang="en-US" sz="9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作成予定、他は案あり）</a:t>
            </a:r>
          </a:p>
          <a:p>
            <a:pPr>
              <a:defRPr/>
            </a:pPr>
            <a:r>
              <a:rPr lang="ja-JP" altLang="en-US" sz="900" dirty="0">
                <a:latin typeface="+mn-ea"/>
              </a:rPr>
              <a:t>　　②社長挨拶文、写真の準備　、　③公開</a:t>
            </a:r>
          </a:p>
        </p:txBody>
      </p:sp>
      <p:cxnSp>
        <p:nvCxnSpPr>
          <p:cNvPr id="57" name="コネクタ: カギ線 56">
            <a:extLst>
              <a:ext uri="{FF2B5EF4-FFF2-40B4-BE49-F238E27FC236}">
                <a16:creationId xmlns="" xmlns:a16="http://schemas.microsoft.com/office/drawing/2014/main" id="{6D8D95FE-4BE5-46A2-9336-B8EC5E54D61E}"/>
              </a:ext>
            </a:extLst>
          </p:cNvPr>
          <p:cNvCxnSpPr>
            <a:stCxn id="58" idx="1"/>
          </p:cNvCxnSpPr>
          <p:nvPr/>
        </p:nvCxnSpPr>
        <p:spPr>
          <a:xfrm rot="10800000">
            <a:off x="3401704" y="2640469"/>
            <a:ext cx="214624" cy="405940"/>
          </a:xfrm>
          <a:prstGeom prst="bentConnector2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>
            <a:extLst>
              <a:ext uri="{FF2B5EF4-FFF2-40B4-BE49-F238E27FC236}">
                <a16:creationId xmlns="" xmlns:a16="http://schemas.microsoft.com/office/drawing/2014/main" id="{AF7D068E-00A1-40BF-9FA2-0E07B59B9988}"/>
              </a:ext>
            </a:extLst>
          </p:cNvPr>
          <p:cNvSpPr txBox="1"/>
          <p:nvPr/>
        </p:nvSpPr>
        <p:spPr>
          <a:xfrm>
            <a:off x="176355" y="3135756"/>
            <a:ext cx="1223499" cy="246221"/>
          </a:xfrm>
          <a:prstGeom prst="rect">
            <a:avLst/>
          </a:prstGeom>
          <a:solidFill>
            <a:srgbClr val="D0F9F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/>
              <a:t>決定アクション</a:t>
            </a:r>
          </a:p>
        </p:txBody>
      </p:sp>
      <p:sp>
        <p:nvSpPr>
          <p:cNvPr id="65" name="テキスト ボックス 64">
            <a:extLst>
              <a:ext uri="{FF2B5EF4-FFF2-40B4-BE49-F238E27FC236}">
                <a16:creationId xmlns="" xmlns:a16="http://schemas.microsoft.com/office/drawing/2014/main" id="{43B902B4-6C3C-447B-83A7-85BB661ADC3B}"/>
              </a:ext>
            </a:extLst>
          </p:cNvPr>
          <p:cNvSpPr txBox="1"/>
          <p:nvPr/>
        </p:nvSpPr>
        <p:spPr>
          <a:xfrm>
            <a:off x="176355" y="3587519"/>
            <a:ext cx="1223499" cy="2462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/>
              <a:t>戦略会議を持つ</a:t>
            </a:r>
          </a:p>
        </p:txBody>
      </p:sp>
      <p:sp>
        <p:nvSpPr>
          <p:cNvPr id="62" name="正方形/長方形 61"/>
          <p:cNvSpPr/>
          <p:nvPr/>
        </p:nvSpPr>
        <p:spPr>
          <a:xfrm>
            <a:off x="0" y="638177"/>
            <a:ext cx="9107488" cy="36513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662" dirty="0">
              <a:solidFill>
                <a:prstClr val="white"/>
              </a:solidFill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0" y="6488668"/>
            <a:ext cx="132362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図表</a:t>
            </a:r>
            <a:r>
              <a:rPr kumimoji="1" lang="en-US" altLang="ja-JP" dirty="0" smtClean="0"/>
              <a:t>3-5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312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テキスト ボックス 2"/>
          <p:cNvSpPr txBox="1">
            <a:spLocks noChangeArrowheads="1"/>
          </p:cNvSpPr>
          <p:nvPr/>
        </p:nvSpPr>
        <p:spPr bwMode="auto">
          <a:xfrm>
            <a:off x="250825" y="765175"/>
            <a:ext cx="86423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b="1" dirty="0">
                <a:latin typeface="HG丸ｺﾞｼｯｸM-PRO" pitchFamily="50" charset="-128"/>
                <a:ea typeface="HG丸ｺﾞｼｯｸM-PRO" pitchFamily="50" charset="-128"/>
              </a:rPr>
              <a:t>アクション展開</a:t>
            </a:r>
            <a:r>
              <a:rPr lang="ja-JP" altLang="en-US" b="1" dirty="0" smtClean="0">
                <a:latin typeface="HG丸ｺﾞｼｯｸM-PRO" pitchFamily="50" charset="-128"/>
                <a:ea typeface="HG丸ｺﾞｼｯｸM-PRO" pitchFamily="50" charset="-128"/>
              </a:rPr>
              <a:t>ワークシート</a:t>
            </a:r>
            <a:r>
              <a:rPr lang="ja-JP" altLang="en-US" b="1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endParaRPr lang="ja-JP" altLang="en-US" sz="12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 bwMode="auto">
          <a:xfrm>
            <a:off x="1912940" y="1698941"/>
            <a:ext cx="1331913" cy="8613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tabLst>
                <a:tab pos="450215" algn="l"/>
              </a:tabLst>
              <a:defRPr/>
            </a:pP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1-1</a:t>
            </a:r>
            <a:r>
              <a:rPr lang="ja-JP" altLang="en-US" sz="11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．</a:t>
            </a:r>
            <a:r>
              <a:rPr lang="ja-JP" altLang="en-US" sz="1100" dirty="0">
                <a:latin typeface="+mn-ea"/>
              </a:rPr>
              <a:t>　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kumimoji="0" lang="ja-JP" altLang="en-US" sz="1100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tabLst>
                <a:tab pos="450215" algn="l"/>
              </a:tabLst>
              <a:defRPr/>
            </a:pPr>
            <a:endParaRPr kumimoji="0" lang="en-US" altLang="ja-JP" sz="1100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 bwMode="auto">
          <a:xfrm>
            <a:off x="1912940" y="3361055"/>
            <a:ext cx="1354138" cy="9683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tabLst>
                <a:tab pos="450215" algn="l"/>
              </a:tabLst>
              <a:defRPr/>
            </a:pPr>
            <a:r>
              <a:rPr kumimoji="0" lang="en-US" altLang="ja-JP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1-</a:t>
            </a:r>
            <a:r>
              <a:rPr kumimoji="0" lang="ja-JP" altLang="en-US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</a:t>
            </a:r>
            <a:r>
              <a:rPr kumimoji="0" lang="ja-JP" altLang="en-US" sz="1100" kern="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．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0" lang="en-US" altLang="ja-JP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kumimoji="0" lang="en-US" altLang="ja-JP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tabLst>
                <a:tab pos="450215" algn="l"/>
              </a:tabLst>
              <a:defRPr/>
            </a:pPr>
            <a:r>
              <a:rPr kumimoji="0" lang="en-US" altLang="ja-JP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kumimoji="0" lang="en-US" altLang="ja-JP" sz="11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 bwMode="auto">
          <a:xfrm>
            <a:off x="1897700" y="4954905"/>
            <a:ext cx="1393187" cy="9842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tabLst>
                <a:tab pos="450215" algn="l"/>
              </a:tabLst>
              <a:defRPr/>
            </a:pP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1-3</a:t>
            </a:r>
            <a:r>
              <a:rPr lang="ja-JP" altLang="en-US" sz="10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．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 bwMode="auto">
          <a:xfrm>
            <a:off x="3616328" y="2262320"/>
            <a:ext cx="3489324" cy="4992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en-US" altLang="ja-JP" sz="900" dirty="0">
                <a:latin typeface="+mn-ea"/>
              </a:rPr>
              <a:t>1-1-2</a:t>
            </a:r>
            <a:r>
              <a:rPr lang="ja-JP" altLang="en-US" sz="900" dirty="0" err="1" smtClean="0">
                <a:latin typeface="+mn-ea"/>
              </a:rPr>
              <a:t>．</a:t>
            </a:r>
            <a:endParaRPr lang="en-US" altLang="ja-JP" sz="900" dirty="0">
              <a:latin typeface="+mn-ea"/>
            </a:endParaRPr>
          </a:p>
        </p:txBody>
      </p:sp>
      <p:sp>
        <p:nvSpPr>
          <p:cNvPr id="58" name="テキスト ボックス 57"/>
          <p:cNvSpPr txBox="1"/>
          <p:nvPr/>
        </p:nvSpPr>
        <p:spPr bwMode="auto">
          <a:xfrm>
            <a:off x="3616328" y="2819396"/>
            <a:ext cx="3489324" cy="45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en-US" altLang="ja-JP" sz="900" dirty="0">
                <a:latin typeface="+mn-ea"/>
              </a:rPr>
              <a:t>1-1-3</a:t>
            </a:r>
            <a:r>
              <a:rPr lang="en-US" altLang="ja-JP" sz="900" dirty="0" smtClean="0">
                <a:latin typeface="+mn-ea"/>
              </a:rPr>
              <a:t>.</a:t>
            </a:r>
            <a:endParaRPr lang="ja-JP" altLang="en-US" sz="900" dirty="0">
              <a:latin typeface="+mn-ea"/>
            </a:endParaRPr>
          </a:p>
        </p:txBody>
      </p:sp>
      <p:grpSp>
        <p:nvGrpSpPr>
          <p:cNvPr id="32784" name="グループ化 18"/>
          <p:cNvGrpSpPr>
            <a:grpSpLocks/>
          </p:cNvGrpSpPr>
          <p:nvPr/>
        </p:nvGrpSpPr>
        <p:grpSpPr bwMode="auto">
          <a:xfrm>
            <a:off x="3608391" y="3330893"/>
            <a:ext cx="3505213" cy="1536699"/>
            <a:chOff x="5756818" y="857263"/>
            <a:chExt cx="3103282" cy="1898437"/>
          </a:xfrm>
        </p:grpSpPr>
        <p:sp>
          <p:nvSpPr>
            <p:cNvPr id="53" name="テキスト ボックス 52"/>
            <p:cNvSpPr txBox="1"/>
            <p:nvPr/>
          </p:nvSpPr>
          <p:spPr>
            <a:xfrm>
              <a:off x="5756819" y="857263"/>
              <a:ext cx="3103281" cy="56090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r>
                <a:rPr lang="en-US" altLang="ja-JP" sz="900" dirty="0">
                  <a:latin typeface="+mn-ea"/>
                </a:rPr>
                <a:t>1-2-1.</a:t>
              </a:r>
              <a:r>
                <a:rPr lang="ja-JP" altLang="en-US" sz="900" dirty="0">
                  <a:latin typeface="+mn-ea"/>
                </a:rPr>
                <a:t>　</a:t>
              </a:r>
              <a:r>
                <a:rPr lang="ja-JP" altLang="en-US" sz="9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　　</a:t>
              </a:r>
            </a:p>
            <a:p>
              <a:pPr>
                <a:defRPr/>
              </a:pPr>
              <a:r>
                <a:rPr lang="ja-JP" altLang="en-US" sz="900" dirty="0">
                  <a:latin typeface="+mn-ea"/>
                </a:rPr>
                <a:t>　　　　　</a:t>
              </a:r>
            </a:p>
          </p:txBody>
        </p:sp>
        <p:sp>
          <p:nvSpPr>
            <p:cNvPr id="54" name="テキスト ボックス 53"/>
            <p:cNvSpPr txBox="1"/>
            <p:nvPr/>
          </p:nvSpPr>
          <p:spPr>
            <a:xfrm>
              <a:off x="5756818" y="1527991"/>
              <a:ext cx="3103281" cy="56286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r>
                <a:rPr lang="en-US" altLang="ja-JP" sz="900" dirty="0">
                  <a:latin typeface="+mn-ea"/>
                </a:rPr>
                <a:t>1-2-2</a:t>
              </a:r>
              <a:r>
                <a:rPr lang="ja-JP" altLang="en-US" sz="900" dirty="0">
                  <a:latin typeface="+mn-ea"/>
                </a:rPr>
                <a:t>　</a:t>
              </a:r>
            </a:p>
          </p:txBody>
        </p:sp>
        <p:sp>
          <p:nvSpPr>
            <p:cNvPr id="55" name="テキスト ボックス 54"/>
            <p:cNvSpPr txBox="1"/>
            <p:nvPr/>
          </p:nvSpPr>
          <p:spPr>
            <a:xfrm>
              <a:off x="5756818" y="2194798"/>
              <a:ext cx="3103281" cy="56090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r>
                <a:rPr lang="en-US" altLang="ja-JP" sz="900" dirty="0">
                  <a:latin typeface="+mn-ea"/>
                </a:rPr>
                <a:t>1-2-3</a:t>
              </a:r>
              <a:r>
                <a:rPr lang="en-US" altLang="ja-JP" sz="900" dirty="0" smtClean="0">
                  <a:latin typeface="+mn-ea"/>
                </a:rPr>
                <a:t>.</a:t>
              </a:r>
              <a:endParaRPr lang="ja-JP" altLang="en-US" sz="900" dirty="0">
                <a:latin typeface="+mn-ea"/>
              </a:endParaRPr>
            </a:p>
          </p:txBody>
        </p:sp>
      </p:grpSp>
      <p:grpSp>
        <p:nvGrpSpPr>
          <p:cNvPr id="32785" name="グループ化 19"/>
          <p:cNvGrpSpPr>
            <a:grpSpLocks/>
          </p:cNvGrpSpPr>
          <p:nvPr/>
        </p:nvGrpSpPr>
        <p:grpSpPr bwMode="auto">
          <a:xfrm>
            <a:off x="3608391" y="4940617"/>
            <a:ext cx="3490296" cy="1538288"/>
            <a:chOff x="5756818" y="856206"/>
            <a:chExt cx="2200802" cy="1900400"/>
          </a:xfrm>
        </p:grpSpPr>
        <p:sp>
          <p:nvSpPr>
            <p:cNvPr id="50" name="テキスト ボックス 49"/>
            <p:cNvSpPr txBox="1"/>
            <p:nvPr/>
          </p:nvSpPr>
          <p:spPr>
            <a:xfrm>
              <a:off x="5756819" y="856206"/>
              <a:ext cx="2200801" cy="56286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r>
                <a:rPr lang="en-US" altLang="ja-JP" sz="900" dirty="0">
                  <a:latin typeface="+mn-ea"/>
                </a:rPr>
                <a:t>1-3-1</a:t>
              </a:r>
              <a:r>
                <a:rPr lang="en-US" altLang="ja-JP" sz="900" dirty="0" smtClean="0">
                  <a:latin typeface="+mn-ea"/>
                </a:rPr>
                <a:t>.</a:t>
              </a:r>
              <a:endParaRPr lang="ja-JP" altLang="en-US" sz="900" dirty="0">
                <a:latin typeface="+mn-ea"/>
              </a:endParaRP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5756818" y="1528897"/>
              <a:ext cx="2200801" cy="56090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r>
                <a:rPr lang="en-US" altLang="ja-JP" sz="900" dirty="0">
                  <a:latin typeface="+mn-ea"/>
                </a:rPr>
                <a:t>1-3-2.</a:t>
              </a:r>
              <a:r>
                <a:rPr lang="ja-JP" altLang="en-US" sz="900" dirty="0">
                  <a:latin typeface="+mn-ea"/>
                </a:rPr>
                <a:t>　</a:t>
              </a:r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5756818" y="2193742"/>
              <a:ext cx="2200801" cy="56286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/>
            <a:lstStyle/>
            <a:p>
              <a:pPr>
                <a:defRPr/>
              </a:pPr>
              <a:r>
                <a:rPr lang="en-US" altLang="ja-JP" sz="900" dirty="0">
                  <a:latin typeface="+mn-ea"/>
                </a:rPr>
                <a:t>1-3-3.</a:t>
              </a:r>
              <a:r>
                <a:rPr lang="ja-JP" altLang="en-US" sz="900" dirty="0">
                  <a:latin typeface="+mn-ea"/>
                </a:rPr>
                <a:t>　</a:t>
              </a:r>
            </a:p>
          </p:txBody>
        </p:sp>
      </p:grpSp>
      <p:sp>
        <p:nvSpPr>
          <p:cNvPr id="21" name="テキスト ボックス 20"/>
          <p:cNvSpPr txBox="1"/>
          <p:nvPr/>
        </p:nvSpPr>
        <p:spPr bwMode="auto">
          <a:xfrm>
            <a:off x="7150103" y="1694031"/>
            <a:ext cx="563562" cy="4811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endParaRPr lang="ja-JP" altLang="en-US" sz="969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 bwMode="auto">
          <a:xfrm>
            <a:off x="7143753" y="2271235"/>
            <a:ext cx="563562" cy="4270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endParaRPr lang="ja-JP" altLang="en-US" sz="969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 bwMode="auto">
          <a:xfrm>
            <a:off x="7163124" y="3345180"/>
            <a:ext cx="581022" cy="4254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endParaRPr lang="ja-JP" altLang="en-US" sz="969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 bwMode="auto">
          <a:xfrm>
            <a:off x="7165342" y="3869055"/>
            <a:ext cx="563563" cy="4270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endParaRPr lang="ja-JP" altLang="en-US" sz="969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 bwMode="auto">
          <a:xfrm>
            <a:off x="7165342" y="4434522"/>
            <a:ext cx="563563" cy="4254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endParaRPr lang="ja-JP" altLang="en-US" sz="969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 bwMode="auto">
          <a:xfrm>
            <a:off x="7157425" y="4940617"/>
            <a:ext cx="549890" cy="4270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endParaRPr lang="ja-JP" altLang="en-US" sz="969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 bwMode="auto">
          <a:xfrm>
            <a:off x="7165342" y="5494655"/>
            <a:ext cx="548324" cy="4270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endParaRPr lang="ja-JP" altLang="en-US" sz="969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 bwMode="auto">
          <a:xfrm>
            <a:off x="7165342" y="6048693"/>
            <a:ext cx="548324" cy="4270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endParaRPr lang="ja-JP" altLang="en-US" sz="969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 bwMode="auto">
          <a:xfrm>
            <a:off x="7766053" y="1705143"/>
            <a:ext cx="963612" cy="47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endParaRPr lang="ja-JP" altLang="en-US" sz="9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 bwMode="auto">
          <a:xfrm>
            <a:off x="7766053" y="2267267"/>
            <a:ext cx="963612" cy="4254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endParaRPr lang="ja-JP" altLang="en-US" sz="969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 bwMode="auto">
          <a:xfrm>
            <a:off x="7764465" y="2792730"/>
            <a:ext cx="963613" cy="4254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endParaRPr lang="ja-JP" altLang="en-US" sz="969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 bwMode="auto">
          <a:xfrm>
            <a:off x="7772403" y="3356292"/>
            <a:ext cx="963612" cy="4254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endParaRPr lang="ja-JP" altLang="en-US" sz="969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 bwMode="auto">
          <a:xfrm>
            <a:off x="7772403" y="3880167"/>
            <a:ext cx="963612" cy="4270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endParaRPr lang="ja-JP" altLang="en-US" sz="969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 bwMode="auto">
          <a:xfrm>
            <a:off x="7772403" y="4453255"/>
            <a:ext cx="963612" cy="4254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endParaRPr lang="ja-JP" altLang="en-US" sz="969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 bwMode="auto">
          <a:xfrm>
            <a:off x="7764465" y="4951730"/>
            <a:ext cx="963613" cy="4270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endParaRPr lang="ja-JP" altLang="en-US" sz="969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 bwMode="auto">
          <a:xfrm>
            <a:off x="7772403" y="5505767"/>
            <a:ext cx="963612" cy="4270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endParaRPr lang="ja-JP" altLang="en-US" sz="969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 bwMode="auto">
          <a:xfrm>
            <a:off x="7772404" y="6040755"/>
            <a:ext cx="963612" cy="4270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endParaRPr lang="ja-JP" altLang="en-US" sz="969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40" name="カギ線コネクタ 39"/>
          <p:cNvCxnSpPr>
            <a:cxnSpLocks/>
          </p:cNvCxnSpPr>
          <p:nvPr/>
        </p:nvCxnSpPr>
        <p:spPr bwMode="auto">
          <a:xfrm rot="10800000" flipV="1">
            <a:off x="1635131" y="1989453"/>
            <a:ext cx="257174" cy="1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カギ線コネクタ 40"/>
          <p:cNvCxnSpPr/>
          <p:nvPr/>
        </p:nvCxnSpPr>
        <p:spPr bwMode="auto">
          <a:xfrm rot="10800000" flipV="1">
            <a:off x="3265489" y="1981517"/>
            <a:ext cx="365125" cy="0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カギ線コネクタ 41"/>
          <p:cNvCxnSpPr/>
          <p:nvPr/>
        </p:nvCxnSpPr>
        <p:spPr bwMode="auto">
          <a:xfrm rot="10800000" flipV="1">
            <a:off x="3267078" y="3608705"/>
            <a:ext cx="365125" cy="0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カギ線コネクタ 42"/>
          <p:cNvCxnSpPr>
            <a:cxnSpLocks/>
            <a:stCxn id="50" idx="1"/>
          </p:cNvCxnSpPr>
          <p:nvPr/>
        </p:nvCxnSpPr>
        <p:spPr bwMode="auto">
          <a:xfrm rot="10800000" flipV="1">
            <a:off x="3290889" y="5168424"/>
            <a:ext cx="317505" cy="8102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カギ線コネクタ 43"/>
          <p:cNvCxnSpPr>
            <a:cxnSpLocks/>
            <a:stCxn id="56" idx="1"/>
          </p:cNvCxnSpPr>
          <p:nvPr/>
        </p:nvCxnSpPr>
        <p:spPr bwMode="auto">
          <a:xfrm rot="10800000">
            <a:off x="3417098" y="1989454"/>
            <a:ext cx="199230" cy="522500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>
            <a:cxnSpLocks/>
          </p:cNvCxnSpPr>
          <p:nvPr/>
        </p:nvCxnSpPr>
        <p:spPr bwMode="auto">
          <a:xfrm>
            <a:off x="3401704" y="2640469"/>
            <a:ext cx="234395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カギ線コネクタ 45"/>
          <p:cNvCxnSpPr/>
          <p:nvPr/>
        </p:nvCxnSpPr>
        <p:spPr bwMode="auto">
          <a:xfrm rot="16200000" flipV="1">
            <a:off x="3005944" y="4038122"/>
            <a:ext cx="1038225" cy="176214"/>
          </a:xfrm>
          <a:prstGeom prst="bentConnector3">
            <a:avLst>
              <a:gd name="adj1" fmla="val -37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 bwMode="auto">
          <a:xfrm flipH="1">
            <a:off x="3436942" y="4086542"/>
            <a:ext cx="174626" cy="1111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カギ線コネクタ 47"/>
          <p:cNvCxnSpPr/>
          <p:nvPr/>
        </p:nvCxnSpPr>
        <p:spPr bwMode="auto">
          <a:xfrm rot="16200000" flipV="1">
            <a:off x="3041662" y="5589904"/>
            <a:ext cx="1038225" cy="174626"/>
          </a:xfrm>
          <a:prstGeom prst="bentConnector3">
            <a:avLst>
              <a:gd name="adj1" fmla="val -37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 bwMode="auto">
          <a:xfrm flipH="1">
            <a:off x="3452201" y="5669450"/>
            <a:ext cx="173037" cy="1111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テキスト ボックス 58"/>
          <p:cNvSpPr txBox="1"/>
          <p:nvPr/>
        </p:nvSpPr>
        <p:spPr>
          <a:xfrm>
            <a:off x="0" y="192091"/>
            <a:ext cx="914400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アクションの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設定</a:t>
            </a:r>
            <a:endParaRPr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60" name="カギ線コネクタ 59"/>
          <p:cNvCxnSpPr>
            <a:cxnSpLocks/>
          </p:cNvCxnSpPr>
          <p:nvPr/>
        </p:nvCxnSpPr>
        <p:spPr bwMode="auto">
          <a:xfrm rot="10800000">
            <a:off x="1746082" y="1989456"/>
            <a:ext cx="166859" cy="3457574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矢印コネクタ 3"/>
          <p:cNvCxnSpPr>
            <a:stCxn id="16" idx="1"/>
          </p:cNvCxnSpPr>
          <p:nvPr/>
        </p:nvCxnSpPr>
        <p:spPr>
          <a:xfrm flipH="1" flipV="1">
            <a:off x="1746069" y="3845245"/>
            <a:ext cx="166871" cy="1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700EE05A-BC8C-4CF0-B99D-018D2D19AAB6}"/>
              </a:ext>
            </a:extLst>
          </p:cNvPr>
          <p:cNvSpPr txBox="1"/>
          <p:nvPr/>
        </p:nvSpPr>
        <p:spPr bwMode="auto">
          <a:xfrm>
            <a:off x="111123" y="1723475"/>
            <a:ext cx="1508448" cy="12178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．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9D136A62-B4F4-4179-9636-670EC6938061}"/>
              </a:ext>
            </a:extLst>
          </p:cNvPr>
          <p:cNvSpPr txBox="1"/>
          <p:nvPr/>
        </p:nvSpPr>
        <p:spPr bwMode="auto">
          <a:xfrm>
            <a:off x="111123" y="1279525"/>
            <a:ext cx="1554168" cy="2414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969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何を（課題、目標）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F468E79A-A2AD-4861-9859-76503223BAB7}"/>
              </a:ext>
            </a:extLst>
          </p:cNvPr>
          <p:cNvSpPr txBox="1"/>
          <p:nvPr/>
        </p:nvSpPr>
        <p:spPr bwMode="auto">
          <a:xfrm>
            <a:off x="2008191" y="1279525"/>
            <a:ext cx="1266825" cy="2413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969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そのために何を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8B4FF60A-08F1-4726-AD21-20F46700462B}"/>
              </a:ext>
            </a:extLst>
          </p:cNvPr>
          <p:cNvSpPr txBox="1"/>
          <p:nvPr/>
        </p:nvSpPr>
        <p:spPr bwMode="auto">
          <a:xfrm>
            <a:off x="3616328" y="1279525"/>
            <a:ext cx="3490913" cy="2413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969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そのために何を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="" xmlns:a16="http://schemas.microsoft.com/office/drawing/2014/main" id="{C0B79E49-3F8C-4505-A058-BCC4F9788153}"/>
              </a:ext>
            </a:extLst>
          </p:cNvPr>
          <p:cNvSpPr txBox="1"/>
          <p:nvPr/>
        </p:nvSpPr>
        <p:spPr bwMode="auto">
          <a:xfrm>
            <a:off x="7158041" y="1279525"/>
            <a:ext cx="563562" cy="2413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969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担当</a:t>
            </a:r>
          </a:p>
        </p:txBody>
      </p:sp>
      <p:sp>
        <p:nvSpPr>
          <p:cNvPr id="18" name="左矢印 11">
            <a:extLst>
              <a:ext uri="{FF2B5EF4-FFF2-40B4-BE49-F238E27FC236}">
                <a16:creationId xmlns="" xmlns:a16="http://schemas.microsoft.com/office/drawing/2014/main" id="{94EA1DBC-5A78-4F4C-8BF8-A0AA2CC3FC26}"/>
              </a:ext>
            </a:extLst>
          </p:cNvPr>
          <p:cNvSpPr/>
          <p:nvPr/>
        </p:nvSpPr>
        <p:spPr bwMode="auto">
          <a:xfrm>
            <a:off x="1735141" y="1350962"/>
            <a:ext cx="185737" cy="177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305" tIns="31652" rIns="63305" bIns="31652" anchor="ctr"/>
          <a:lstStyle/>
          <a:p>
            <a:pPr algn="ctr">
              <a:defRPr/>
            </a:pPr>
            <a:endParaRPr lang="ja-JP" altLang="en-US" sz="1246"/>
          </a:p>
        </p:txBody>
      </p:sp>
      <p:sp>
        <p:nvSpPr>
          <p:cNvPr id="19" name="左矢印 12">
            <a:extLst>
              <a:ext uri="{FF2B5EF4-FFF2-40B4-BE49-F238E27FC236}">
                <a16:creationId xmlns="" xmlns:a16="http://schemas.microsoft.com/office/drawing/2014/main" id="{5A307F08-7405-4988-9F6B-39221F199C52}"/>
              </a:ext>
            </a:extLst>
          </p:cNvPr>
          <p:cNvSpPr/>
          <p:nvPr/>
        </p:nvSpPr>
        <p:spPr bwMode="auto">
          <a:xfrm>
            <a:off x="3324228" y="1343025"/>
            <a:ext cx="185738" cy="177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305" tIns="31652" rIns="63305" bIns="31652" anchor="ctr"/>
          <a:lstStyle/>
          <a:p>
            <a:pPr algn="ctr">
              <a:defRPr/>
            </a:pPr>
            <a:endParaRPr lang="ja-JP" altLang="en-US" sz="1246"/>
          </a:p>
        </p:txBody>
      </p:sp>
      <p:sp>
        <p:nvSpPr>
          <p:cNvPr id="20" name="テキスト ボックス 19">
            <a:extLst>
              <a:ext uri="{FF2B5EF4-FFF2-40B4-BE49-F238E27FC236}">
                <a16:creationId xmlns="" xmlns:a16="http://schemas.microsoft.com/office/drawing/2014/main" id="{07775162-4FBD-4F2A-8E52-134C7A5183B6}"/>
              </a:ext>
            </a:extLst>
          </p:cNvPr>
          <p:cNvSpPr txBox="1"/>
          <p:nvPr/>
        </p:nvSpPr>
        <p:spPr bwMode="auto">
          <a:xfrm>
            <a:off x="7772403" y="1279525"/>
            <a:ext cx="963613" cy="2413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969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いつまでに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="" xmlns:a16="http://schemas.microsoft.com/office/drawing/2014/main" id="{C661A0FC-2484-4361-B2DD-118EBF96911A}"/>
              </a:ext>
            </a:extLst>
          </p:cNvPr>
          <p:cNvSpPr txBox="1"/>
          <p:nvPr/>
        </p:nvSpPr>
        <p:spPr bwMode="auto">
          <a:xfrm>
            <a:off x="7155822" y="2785110"/>
            <a:ext cx="581021" cy="454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/>
            </a:pPr>
            <a:endParaRPr lang="ja-JP" altLang="en-US" sz="969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="" xmlns:a16="http://schemas.microsoft.com/office/drawing/2014/main" id="{2B39A86C-9B4B-44FD-9A1E-0D0642693202}"/>
              </a:ext>
            </a:extLst>
          </p:cNvPr>
          <p:cNvSpPr txBox="1"/>
          <p:nvPr/>
        </p:nvSpPr>
        <p:spPr bwMode="auto">
          <a:xfrm>
            <a:off x="3609500" y="1679998"/>
            <a:ext cx="3489324" cy="4924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en-US" altLang="ja-JP" sz="900" dirty="0">
                <a:latin typeface="+mn-ea"/>
              </a:rPr>
              <a:t>1-1-1.</a:t>
            </a:r>
            <a:r>
              <a:rPr lang="ja-JP" altLang="en-US" sz="900" dirty="0">
                <a:latin typeface="+mn-ea"/>
              </a:rPr>
              <a:t>　</a:t>
            </a:r>
          </a:p>
        </p:txBody>
      </p:sp>
      <p:cxnSp>
        <p:nvCxnSpPr>
          <p:cNvPr id="57" name="コネクタ: カギ線 56">
            <a:extLst>
              <a:ext uri="{FF2B5EF4-FFF2-40B4-BE49-F238E27FC236}">
                <a16:creationId xmlns="" xmlns:a16="http://schemas.microsoft.com/office/drawing/2014/main" id="{6D8D95FE-4BE5-46A2-9336-B8EC5E54D61E}"/>
              </a:ext>
            </a:extLst>
          </p:cNvPr>
          <p:cNvCxnSpPr>
            <a:stCxn id="58" idx="1"/>
          </p:cNvCxnSpPr>
          <p:nvPr/>
        </p:nvCxnSpPr>
        <p:spPr>
          <a:xfrm rot="10800000">
            <a:off x="3401704" y="2640469"/>
            <a:ext cx="214624" cy="405940"/>
          </a:xfrm>
          <a:prstGeom prst="bentConnector2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>
            <a:extLst>
              <a:ext uri="{FF2B5EF4-FFF2-40B4-BE49-F238E27FC236}">
                <a16:creationId xmlns="" xmlns:a16="http://schemas.microsoft.com/office/drawing/2014/main" id="{AF7D068E-00A1-40BF-9FA2-0E07B59B9988}"/>
              </a:ext>
            </a:extLst>
          </p:cNvPr>
          <p:cNvSpPr txBox="1"/>
          <p:nvPr/>
        </p:nvSpPr>
        <p:spPr>
          <a:xfrm>
            <a:off x="176355" y="3135756"/>
            <a:ext cx="1223499" cy="246221"/>
          </a:xfrm>
          <a:prstGeom prst="rect">
            <a:avLst/>
          </a:prstGeom>
          <a:solidFill>
            <a:srgbClr val="D0F9F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/>
              <a:t>決定アクション</a:t>
            </a:r>
          </a:p>
        </p:txBody>
      </p:sp>
      <p:sp>
        <p:nvSpPr>
          <p:cNvPr id="65" name="テキスト ボックス 64">
            <a:extLst>
              <a:ext uri="{FF2B5EF4-FFF2-40B4-BE49-F238E27FC236}">
                <a16:creationId xmlns="" xmlns:a16="http://schemas.microsoft.com/office/drawing/2014/main" id="{43B902B4-6C3C-447B-83A7-85BB661ADC3B}"/>
              </a:ext>
            </a:extLst>
          </p:cNvPr>
          <p:cNvSpPr txBox="1"/>
          <p:nvPr/>
        </p:nvSpPr>
        <p:spPr>
          <a:xfrm>
            <a:off x="176355" y="3587519"/>
            <a:ext cx="1223499" cy="2462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/>
              <a:t>戦略会議を持つ</a:t>
            </a:r>
          </a:p>
        </p:txBody>
      </p:sp>
      <p:sp>
        <p:nvSpPr>
          <p:cNvPr id="62" name="正方形/長方形 61"/>
          <p:cNvSpPr/>
          <p:nvPr/>
        </p:nvSpPr>
        <p:spPr>
          <a:xfrm>
            <a:off x="0" y="638177"/>
            <a:ext cx="9107488" cy="36513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662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600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1396</TotalTime>
  <Words>664</Words>
  <Application>Microsoft Office PowerPoint</Application>
  <PresentationFormat>画面に合わせる (4:3)</PresentationFormat>
  <Paragraphs>259</Paragraphs>
  <Slides>6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7" baseType="lpstr">
      <vt:lpstr>-apple-system</vt:lpstr>
      <vt:lpstr>HG丸ｺﾞｼｯｸM-PRO</vt:lpstr>
      <vt:lpstr>ＭＳ Ｐゴシック</vt:lpstr>
      <vt:lpstr>ＭＳ 明朝</vt:lpstr>
      <vt:lpstr>宋体</vt:lpstr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 渉</dc:creator>
  <cp:lastModifiedBy>田中 渉</cp:lastModifiedBy>
  <cp:revision>43</cp:revision>
  <dcterms:created xsi:type="dcterms:W3CDTF">2021-08-12T05:42:34Z</dcterms:created>
  <dcterms:modified xsi:type="dcterms:W3CDTF">2021-10-28T03:17:19Z</dcterms:modified>
</cp:coreProperties>
</file>